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69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06/03/62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5%20&#3614;.&#3624;.%202552.pdf" TargetMode="External"/><Relationship Id="rId2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2%20&#3614;.&#3624;.%20254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11;&#3619;&#3632;&#3585;&#3634;&#3624;&#3619;&#3634;&#3618;&#3594;&#3639;&#3656;&#3629;%20&#3626;&#3627;&#3623;&#3636;&#3594;&#3634;&#3594;&#3637;&#3614;%20&#3605;&#3634;&#3617;%20&#3593;.11%20(&#3614;.&#3624;.%202561).pdf" TargetMode="External"/><Relationship Id="rId5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11;&#3619;&#3632;&#3585;&#3634;&#3624;%20&#3585;.&#3626;&#3608;.&#3648;&#3619;&#3639;&#3656;&#3629;&#3591;&#3585;&#3634;&#3619;&#3648;&#3610;&#3636;&#3585;%20P4P%202561.pdf" TargetMode="External"/><Relationship Id="rId4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51346"/>
            <a:ext cx="7772400" cy="2261632"/>
          </a:xfrm>
        </p:spPr>
        <p:txBody>
          <a:bodyPr>
            <a:normAutofit/>
          </a:bodyPr>
          <a:lstStyle/>
          <a:p>
            <a:r>
              <a:rPr lang="th-TH" sz="3200" b="1" dirty="0"/>
              <a:t>แนวทางการตรวจสอบการเบิกค่าตอบแทนให้กับเจ้าหน้าที่ปฏิบัติงานให้กับหน่วยบริการในสังกัดกระทรวงสาธารณสุข</a:t>
            </a:r>
            <a:br>
              <a:rPr lang="th-TH" sz="2800" b="1" dirty="0"/>
            </a:br>
            <a:r>
              <a:rPr lang="th-TH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7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964488" cy="5688632"/>
          </a:xfrm>
        </p:spPr>
        <p:txBody>
          <a:bodyPr>
            <a:normAutofit/>
          </a:bodyPr>
          <a:lstStyle/>
          <a:p>
            <a:endParaRPr lang="th-TH" sz="2800" b="1" dirty="0">
              <a:solidFill>
                <a:srgbClr val="FFFF00"/>
              </a:solidFill>
            </a:endParaRPr>
          </a:p>
          <a:p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sz="2800" b="1" dirty="0">
                <a:solidFill>
                  <a:srgbClr val="FFFF00"/>
                </a:solidFill>
              </a:rPr>
              <a:t>9.การปฏิบัติงาน</a:t>
            </a:r>
            <a:r>
              <a:rPr lang="th-TH" sz="2800" b="1" u="sng" dirty="0">
                <a:solidFill>
                  <a:srgbClr val="FF0000"/>
                </a:solidFill>
              </a:rPr>
              <a:t>ต่างหน่วยบริการ</a:t>
            </a:r>
            <a:r>
              <a:rPr lang="th-TH" sz="2800" b="1" dirty="0">
                <a:solidFill>
                  <a:srgbClr val="FFFF00"/>
                </a:solidFill>
              </a:rPr>
              <a:t>ในลักษณะการให้บริการแบบผู้ป่วยนอก (ข้อ  1.7)</a:t>
            </a:r>
          </a:p>
          <a:p>
            <a:r>
              <a:rPr lang="th-TH" sz="26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6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* ต้องมีการขอรับการสนับสนุนและได้รับอนุมัติจาก นพ.</a:t>
            </a:r>
            <a:r>
              <a:rPr lang="th-TH" b="1" dirty="0" err="1"/>
              <a:t>สสจ</a:t>
            </a:r>
            <a:r>
              <a:rPr lang="th-TH" b="1" dirty="0"/>
              <a:t>. ก่อน	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*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* จ่ายค่าตอบแทนเป็นรายชั่วโมง (จ่ายได้ทั้งแพทย์ </a:t>
            </a:r>
            <a:r>
              <a:rPr lang="th-TH" b="1" dirty="0" err="1"/>
              <a:t>ทันตแพทย์</a:t>
            </a:r>
            <a:r>
              <a:rPr lang="th-TH" b="1" dirty="0"/>
              <a:t> และเจ้าหน้าที่อื่นๆ) เช่น แพทย์ ทันแพทย์ ชม.ละ 120 บาท เภสัชกร ชม.ละ 90 บาท พยาบาลวิชาชีพ </a:t>
            </a:r>
            <a:r>
              <a:rPr lang="th-TH" b="1" dirty="0" err="1"/>
              <a:t>นวก</a:t>
            </a:r>
            <a:r>
              <a:rPr lang="th-TH" b="1" dirty="0"/>
              <a:t>. ชม.ละ 80 บาท พยาบาลเทคนิค/</a:t>
            </a:r>
            <a:r>
              <a:rPr lang="th-TH" b="1" dirty="0" err="1"/>
              <a:t>จพ.สธ</a:t>
            </a:r>
            <a:r>
              <a:rPr lang="th-TH" b="1" dirty="0"/>
              <a:t>. ชม.ละ 60 บาท  </a:t>
            </a:r>
            <a:r>
              <a:rPr lang="th-TH" b="1" dirty="0" err="1"/>
              <a:t>จนท</a:t>
            </a:r>
            <a:r>
              <a:rPr lang="th-TH" b="1" dirty="0"/>
              <a:t>.พยาบาล/</a:t>
            </a:r>
            <a:r>
              <a:rPr lang="th-TH" b="1" dirty="0" err="1"/>
              <a:t>จนท.สธ</a:t>
            </a:r>
            <a:r>
              <a:rPr lang="th-TH" b="1" dirty="0"/>
              <a:t>. ชม.ละ 50 บาท เป็นต้น</a:t>
            </a:r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01720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FFFF00"/>
                </a:solidFill>
              </a:rPr>
              <a:t>10.การปฏิบัติงานในคลินิกพิเศษนอกเวลาราชการ (ข้อ 2)</a:t>
            </a:r>
          </a:p>
          <a:p>
            <a:r>
              <a:rPr lang="th-TH" sz="26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ต้องมีกรณีความจำเป็นเฉพาะ หรือเฉพาะโรค นอกเหนือการปฏิบัติงานนอกเวลาปกติ</a:t>
            </a:r>
          </a:p>
          <a:p>
            <a:r>
              <a:rPr lang="th-TH" b="1" dirty="0"/>
              <a:t>	* คณะกรรมการบริหาร รพ.ต้องพิจารณากำหนดให้มีคลินิกพิเศษ  และประกาศการจัดบริการให้ผู้รับบริการทราบ</a:t>
            </a:r>
          </a:p>
          <a:p>
            <a:r>
              <a:rPr lang="th-TH" b="1" dirty="0"/>
              <a:t>	* ต้องมีคำสั่งมอบหมายให้เจ้าหน้าที่ปฏิบัติงาน (ต้องไม่ซ้ำซ้อนกับเจ้าหน้าที่ที่ปฏิบัติงานเป็นเวรหรือเป็นผลัด)</a:t>
            </a:r>
            <a:endParaRPr lang="th-TH" b="1" u="sng" dirty="0">
              <a:solidFill>
                <a:srgbClr val="FFFF00"/>
              </a:solidFill>
            </a:endParaRPr>
          </a:p>
          <a:p>
            <a:r>
              <a:rPr lang="th-TH" b="1" dirty="0"/>
              <a:t>              * </a:t>
            </a:r>
            <a:r>
              <a:rPr lang="th-TH" b="1" dirty="0">
                <a:solidFill>
                  <a:srgbClr val="FFFF00"/>
                </a:solidFill>
              </a:rPr>
              <a:t>อัตราค่าตอบแทนเจ้าหน้าที่ (ที่ไม่ใช่แพทย์ </a:t>
            </a:r>
            <a:r>
              <a:rPr lang="th-TH" b="1" dirty="0" err="1">
                <a:solidFill>
                  <a:srgbClr val="FFFF00"/>
                </a:solidFill>
              </a:rPr>
              <a:t>ทันตแพทย์</a:t>
            </a:r>
            <a:r>
              <a:rPr lang="th-TH" b="1" dirty="0">
                <a:solidFill>
                  <a:srgbClr val="FFFF00"/>
                </a:solidFill>
              </a:rPr>
              <a:t> )  </a:t>
            </a:r>
            <a:r>
              <a:rPr lang="th-TH" b="1" dirty="0"/>
              <a:t>ให้คิดเป็นรายชั่วโมง</a:t>
            </a:r>
          </a:p>
          <a:p>
            <a:r>
              <a:rPr lang="th-TH" b="1" dirty="0">
                <a:solidFill>
                  <a:srgbClr val="FFFF00"/>
                </a:solidFill>
              </a:rPr>
              <a:t>เช่น </a:t>
            </a:r>
            <a:r>
              <a:rPr lang="th-TH" b="1" dirty="0"/>
              <a:t>เภสัชกร ชม.ละ 90 บาท พยาบาลวิชาชีพ </a:t>
            </a:r>
            <a:r>
              <a:rPr lang="th-TH" b="1" dirty="0" err="1"/>
              <a:t>นวก</a:t>
            </a:r>
            <a:r>
              <a:rPr lang="th-TH" b="1" dirty="0"/>
              <a:t>. ชม.ละ 80 บาท พยาบาลเทคนิค/</a:t>
            </a:r>
            <a:r>
              <a:rPr lang="th-TH" b="1" dirty="0" err="1"/>
              <a:t>จพ.สธ</a:t>
            </a:r>
            <a:r>
              <a:rPr lang="th-TH" b="1" dirty="0"/>
              <a:t>. ชม.ละ 60 บาท  </a:t>
            </a:r>
            <a:r>
              <a:rPr lang="th-TH" b="1" dirty="0" err="1"/>
              <a:t>จนท</a:t>
            </a:r>
            <a:r>
              <a:rPr lang="th-TH" b="1" dirty="0"/>
              <a:t>.พยาบาล/</a:t>
            </a:r>
            <a:r>
              <a:rPr lang="th-TH" b="1" dirty="0" err="1"/>
              <a:t>จนท.สธ</a:t>
            </a:r>
            <a:r>
              <a:rPr lang="th-TH" b="1" dirty="0"/>
              <a:t>. ชม.ละ 50 บาท เป็นต้น</a:t>
            </a:r>
          </a:p>
          <a:p>
            <a:r>
              <a:rPr lang="th-TH" b="1" dirty="0"/>
              <a:t>              * </a:t>
            </a:r>
            <a:r>
              <a:rPr lang="th-TH" b="1" dirty="0">
                <a:solidFill>
                  <a:srgbClr val="FFFF00"/>
                </a:solidFill>
              </a:rPr>
              <a:t>อัตราค่าตอบแทนแพทย์</a:t>
            </a:r>
            <a:r>
              <a:rPr lang="th-TH" b="1" dirty="0"/>
              <a:t>ที่ปฏิบัติงานให้บริการแบบผู้ป่วยนอก  จ่ายตามจำนวนผู้ป่วยที่มารับบริการตรวจ รายละ 50 บาท</a:t>
            </a:r>
          </a:p>
          <a:p>
            <a:r>
              <a:rPr lang="th-TH" b="1" dirty="0"/>
              <a:t>	* </a:t>
            </a:r>
            <a:r>
              <a:rPr lang="th-TH" b="1" dirty="0">
                <a:solidFill>
                  <a:srgbClr val="FFFF00"/>
                </a:solidFill>
              </a:rPr>
              <a:t>อัตราค่าตอบแทน</a:t>
            </a:r>
            <a:r>
              <a:rPr lang="th-TH" b="1" dirty="0" err="1">
                <a:solidFill>
                  <a:srgbClr val="FFFF00"/>
                </a:solidFill>
              </a:rPr>
              <a:t>ทันตแพทย์</a:t>
            </a:r>
            <a:r>
              <a:rPr lang="th-TH" b="1" dirty="0"/>
              <a:t>ที่ปฏิบัติงานให้บริการทันตก</a:t>
            </a:r>
            <a:r>
              <a:rPr lang="th-TH" b="1" dirty="0" err="1"/>
              <a:t>รรม</a:t>
            </a:r>
            <a:r>
              <a:rPr lang="th-TH" b="1" dirty="0"/>
              <a:t> ให้จ่ายตามคุณภาพและปริมาณงานตามบัญชีหมายเลข 2 หรือไม่น้อยกว่า ชม.ละ 120 บาท</a:t>
            </a:r>
          </a:p>
          <a:p>
            <a:endParaRPr lang="th-TH" b="1" dirty="0"/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37531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964488" cy="5688632"/>
          </a:xfrm>
        </p:spPr>
        <p:txBody>
          <a:bodyPr>
            <a:normAutofit/>
          </a:bodyPr>
          <a:lstStyle/>
          <a:p>
            <a:endParaRPr lang="th-TH" sz="2800" b="1" dirty="0">
              <a:solidFill>
                <a:srgbClr val="FFFF00"/>
              </a:solidFill>
            </a:endParaRPr>
          </a:p>
          <a:p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sz="2800" b="1" dirty="0">
                <a:solidFill>
                  <a:srgbClr val="FFFF00"/>
                </a:solidFill>
              </a:rPr>
              <a:t>11.</a:t>
            </a:r>
            <a:r>
              <a:rPr lang="th-TH" sz="2800" b="1" dirty="0"/>
              <a:t> </a:t>
            </a:r>
            <a:r>
              <a:rPr lang="th-TH" sz="2800" b="1" dirty="0">
                <a:solidFill>
                  <a:srgbClr val="FFFF00"/>
                </a:solidFill>
              </a:rPr>
              <a:t>การปฏิบัติงานเวรบ่ายหรือเวรดึกของพยาบาล (ข้อ 3)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800" b="1" dirty="0"/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*  พิจารณาตามคำสั่งมอบหมายให้เจ้าหน้าที่ปฏิบัติงานในลักษณะเป็นเวรหรือเป็นผลัด </a:t>
            </a:r>
          </a:p>
          <a:p>
            <a:r>
              <a:rPr lang="th-TH" b="1" dirty="0"/>
              <a:t>	*  จ่ายเฉพาะผลัดดึกและผลัดบ่ายที่มิใช่เวรปฏิบัติงานนอกเวลาราชการ</a:t>
            </a:r>
          </a:p>
          <a:p>
            <a:r>
              <a:rPr lang="th-TH" b="1" dirty="0"/>
              <a:t>	*  อัตราค่าตอบแทน</a:t>
            </a:r>
          </a:p>
          <a:p>
            <a:r>
              <a:rPr lang="th-TH" b="1" dirty="0"/>
              <a:t>		(1) พยาบาลวิชาชีพ  คนละ 240 บาท</a:t>
            </a:r>
          </a:p>
          <a:p>
            <a:r>
              <a:rPr lang="th-TH" b="1" dirty="0"/>
              <a:t>		(2) พยาบาลเทคนิค  คนละ 180 บาท</a:t>
            </a:r>
          </a:p>
          <a:p>
            <a:r>
              <a:rPr lang="th-TH" b="1" dirty="0"/>
              <a:t>		(3) เจ้าหน้าที่พยาบาล คนละ 145 บาท</a:t>
            </a:r>
          </a:p>
          <a:p>
            <a:r>
              <a:rPr lang="th-TH" b="1" dirty="0">
                <a:solidFill>
                  <a:srgbClr val="FFFF00"/>
                </a:solidFill>
              </a:rPr>
              <a:t>หมายเหตุ  </a:t>
            </a:r>
            <a:r>
              <a:rPr lang="th-TH" b="1" dirty="0"/>
              <a:t>ตามข้อบังคับฯ พ.ศ. 2544 (แก้ไข ฉบับ 2) พ.ศ. 2559  คำว่า </a:t>
            </a:r>
            <a:r>
              <a:rPr lang="th-TH" b="1" dirty="0">
                <a:solidFill>
                  <a:srgbClr val="FFFF00"/>
                </a:solidFill>
              </a:rPr>
              <a:t>เจ้าหน้าที่พยาบาล </a:t>
            </a:r>
            <a:r>
              <a:rPr lang="th-TH" b="1" dirty="0"/>
              <a:t>ให้หมายความรวมถึง </a:t>
            </a:r>
            <a:r>
              <a:rPr lang="th-TH" b="1" dirty="0">
                <a:solidFill>
                  <a:srgbClr val="FFFF00"/>
                </a:solidFill>
              </a:rPr>
              <a:t>ผู้ดำรงตำแหน่งผู้ช่วยพยาบาลด้วย</a:t>
            </a:r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8684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964488" cy="5688632"/>
          </a:xfrm>
        </p:spPr>
        <p:txBody>
          <a:bodyPr>
            <a:normAutofit fontScale="92500" lnSpcReduction="20000"/>
          </a:bodyPr>
          <a:lstStyle/>
          <a:p>
            <a:endParaRPr lang="th-TH" sz="2800" b="1" dirty="0">
              <a:solidFill>
                <a:srgbClr val="FFFF00"/>
              </a:solidFill>
            </a:endParaRPr>
          </a:p>
          <a:p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sz="2800" b="1" dirty="0">
                <a:solidFill>
                  <a:srgbClr val="FFFF00"/>
                </a:solidFill>
              </a:rPr>
              <a:t>12. การปฏิบัติงานด้านการสร้างเสริมสุขภาพและเวชปฏิบัติครอบครัว (ข้อ 8)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800" b="1" dirty="0"/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*  ต้องมีคำสั่งมอบหมายจากหัวหน้าหน่วยบริการ (พิจารณาจำนวน </a:t>
            </a:r>
            <a:r>
              <a:rPr lang="th-TH" b="1" dirty="0" err="1"/>
              <a:t>จนท</a:t>
            </a:r>
            <a:r>
              <a:rPr lang="th-TH" b="1" dirty="0"/>
              <a:t>.ตามความเหมาะสมและจำเป็นกับงาน)</a:t>
            </a:r>
          </a:p>
          <a:p>
            <a:r>
              <a:rPr lang="th-TH" b="1" dirty="0"/>
              <a:t>	*  </a:t>
            </a:r>
            <a:r>
              <a:rPr lang="th-TH" b="1" dirty="0">
                <a:solidFill>
                  <a:srgbClr val="FFFF00"/>
                </a:solidFill>
              </a:rPr>
              <a:t>ต้องเป็นการให้บริการเกี่ยวกับ </a:t>
            </a:r>
            <a:r>
              <a:rPr lang="th-TH" b="1" dirty="0"/>
              <a:t>การสร้างเสริมสุขภาพ เวชปฏิบัติครอบครัว กิจกรรมรณรงค์เพื่อการส่งเสริมสุขภาพและการควบคุมป้องกันโรค  เพื่อให้เกิดบริการเชิงรุกถึงประชาชนมากขึ้น</a:t>
            </a:r>
          </a:p>
          <a:p>
            <a:r>
              <a:rPr lang="th-TH" b="1" dirty="0"/>
              <a:t>                *  </a:t>
            </a:r>
            <a:r>
              <a:rPr lang="th-TH" b="1" dirty="0">
                <a:solidFill>
                  <a:srgbClr val="FFFF00"/>
                </a:solidFill>
              </a:rPr>
              <a:t>ปฏิบัติงานด้านสร้างเสริมสุขภาพและเวชปฏิบัติครอบครัว </a:t>
            </a:r>
            <a:r>
              <a:rPr lang="th-TH" b="1" dirty="0"/>
              <a:t>ในหน่วยบริการ/นอกเวลาราชการ</a:t>
            </a:r>
          </a:p>
          <a:p>
            <a:r>
              <a:rPr lang="th-TH" b="1" dirty="0"/>
              <a:t>หากปฏิบัติงานนอกหน่วยบริการปฐมภูมิ  ทั้งในเวลาและนอกเวลาราชการ</a:t>
            </a:r>
          </a:p>
          <a:p>
            <a:r>
              <a:rPr lang="th-TH" b="1" dirty="0"/>
              <a:t>                * </a:t>
            </a:r>
            <a:r>
              <a:rPr lang="th-TH" b="1" dirty="0">
                <a:solidFill>
                  <a:srgbClr val="FFFF00"/>
                </a:solidFill>
              </a:rPr>
              <a:t>ปฏิบัติงานในกิจกรรมเชิงรุกที่เป็นนโยบายเร่งด่วน 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th-TH" b="1" dirty="0">
                <a:solidFill>
                  <a:srgbClr val="FFFF00"/>
                </a:solidFill>
              </a:rPr>
              <a:t>ในการสร้างเสริมสุขภาพ  การควบคุมป้องกันโรค การรณรงค์แก้ปัญหาด้านสุขภาพที่สำคัญแต่ละพื้นที่ </a:t>
            </a:r>
            <a:r>
              <a:rPr lang="th-TH" b="1" dirty="0"/>
              <a:t> ทั้งในเวลาและนอกเวลาราชการ</a:t>
            </a:r>
          </a:p>
          <a:p>
            <a:r>
              <a:rPr lang="th-TH" b="1" dirty="0"/>
              <a:t>	*  อัตราค่าตอบแทน จ่ายค่าตอบแทนตามข้อ 1 (ข้อ 1.4  </a:t>
            </a:r>
            <a:r>
              <a:rPr lang="en-US" b="1" dirty="0"/>
              <a:t>: </a:t>
            </a:r>
            <a:r>
              <a:rPr lang="th-TH" b="1" dirty="0"/>
              <a:t>ลักษณะเป็นเวรหรือเป็นผลัด  ปฏิบัติงานไม่ครบ 8 ชม.ให้ลดลงตามส่วน/มิใช่จ่ายแบบรายชั่วโมง)	</a:t>
            </a:r>
          </a:p>
          <a:p>
            <a:r>
              <a:rPr lang="th-TH" b="1" dirty="0"/>
              <a:t>		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0000"/>
                </a:solidFill>
              </a:rPr>
              <a:t>หมายเหตุ  </a:t>
            </a:r>
            <a:r>
              <a:rPr lang="th-TH" b="1" dirty="0"/>
              <a:t>ในกรณีการปฏิบัติงานนอกหน่วยบริการ ทั้งในและนอกเวลาราชการ  หากไม่เข้าลักษณะหนึ่งลักษณะใดตาม ข้อ 8  ให้พิจารณาจ่ายค่าตอบแทนแบบเบี้ยเลี้ยงเดินทางไปราชการ ตามพระราชกฤษฎีกาค่าใช้จ่ายในการเดินทางไปราชการฯ </a:t>
            </a:r>
            <a:endParaRPr lang="th-TH" b="1" dirty="0">
              <a:solidFill>
                <a:srgbClr val="FFFF00"/>
              </a:solidFill>
            </a:endParaRPr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376514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8853616" cy="5184576"/>
          </a:xfrm>
        </p:spPr>
        <p:txBody>
          <a:bodyPr>
            <a:normAutofit lnSpcReduction="10000"/>
          </a:bodyPr>
          <a:lstStyle/>
          <a:p>
            <a:r>
              <a:rPr lang="th-TH" sz="2800" b="1" u="sng" dirty="0">
                <a:solidFill>
                  <a:srgbClr val="FFFF00"/>
                </a:solidFill>
              </a:rPr>
              <a:t>ประเด็นซักซ้อมแนวทางการจ่ายค่าตอบแทนเบี้ยเลี้ยงเหมาจ่าย ตาม</a:t>
            </a:r>
            <a:r>
              <a:rPr lang="th-TH" sz="2800" b="1" dirty="0">
                <a:solidFill>
                  <a:srgbClr val="FFFF00"/>
                </a:solidFill>
                <a:hlinkClick r:id="rId2" action="ppaction://hlinkfile"/>
              </a:rPr>
              <a:t>หลักเกณฑ์ วิธีการ และเงื่อนไขการจ่ายเงินค่าตอบแทน ฯ (ฉบับที่ 11 ) พ.ศ. 2559</a:t>
            </a:r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sz="2800" b="1" dirty="0">
                <a:solidFill>
                  <a:srgbClr val="FF0000"/>
                </a:solidFill>
              </a:rPr>
              <a:t>1.เจ้าหน้าที่ผู้มีสิทธิได้รับค่าเบี้ยเลี้ยงเหมาจ่าย ตามข้อ 11.4</a:t>
            </a:r>
          </a:p>
          <a:p>
            <a:r>
              <a:rPr lang="th-TH" sz="2400" b="1" dirty="0"/>
              <a:t>        </a:t>
            </a:r>
            <a:r>
              <a:rPr lang="th-TH" sz="2400" b="1" dirty="0">
                <a:solidFill>
                  <a:srgbClr val="FFFF00"/>
                </a:solidFill>
              </a:rPr>
              <a:t>1.1</a:t>
            </a:r>
            <a:r>
              <a:rPr lang="th-TH" sz="2400" b="1" dirty="0"/>
              <a:t> ต้องเป็นผู้ดำรงตำแหน่งหรือได้รับมอบหมายเป็นลายลักษณ์อักษรให้ปฏิบัติงาน</a:t>
            </a:r>
          </a:p>
          <a:p>
            <a:r>
              <a:rPr lang="th-TH" sz="2400" b="1" dirty="0"/>
              <a:t>ในตำแหน่งต่างๆ </a:t>
            </a:r>
          </a:p>
          <a:p>
            <a:r>
              <a:rPr lang="th-TH" sz="2400" b="1" dirty="0"/>
              <a:t>        </a:t>
            </a:r>
            <a:r>
              <a:rPr lang="th-TH" sz="2400" b="1" dirty="0">
                <a:solidFill>
                  <a:srgbClr val="FFFF00"/>
                </a:solidFill>
              </a:rPr>
              <a:t>1.2</a:t>
            </a:r>
            <a:r>
              <a:rPr lang="th-TH" sz="2400" b="1" dirty="0"/>
              <a:t> ต้องเป็นผู้ปฏิบัติงานในหน่วยบริการ ได้แก่ รพศ. </a:t>
            </a:r>
            <a:r>
              <a:rPr lang="th-TH" sz="2400" b="1" dirty="0" err="1"/>
              <a:t>รพท</a:t>
            </a:r>
            <a:r>
              <a:rPr lang="th-TH" sz="2400" b="1" dirty="0"/>
              <a:t>. </a:t>
            </a:r>
            <a:r>
              <a:rPr lang="th-TH" sz="2400" b="1" dirty="0" err="1"/>
              <a:t>รพช</a:t>
            </a:r>
            <a:r>
              <a:rPr lang="th-TH" sz="2400" b="1" dirty="0"/>
              <a:t>. สอ. และ รพ.สต. หรือ</a:t>
            </a:r>
          </a:p>
          <a:p>
            <a:r>
              <a:rPr lang="th-TH" sz="2400" b="1" dirty="0"/>
              <a:t>ที่เรียกชื่ออย่างอื่นที่ให้บริการในลักษณะเดียวกัน รวมถึง หน่วยบริการปฐมภูมิ </a:t>
            </a:r>
          </a:p>
          <a:p>
            <a:r>
              <a:rPr lang="th-TH" sz="2400" b="1" dirty="0"/>
              <a:t>ในสังกัด รพศ. </a:t>
            </a:r>
            <a:r>
              <a:rPr lang="th-TH" sz="2400" b="1" dirty="0" err="1"/>
              <a:t>รพท</a:t>
            </a:r>
            <a:r>
              <a:rPr lang="th-TH" sz="2400" b="1" dirty="0"/>
              <a:t>. หรือ </a:t>
            </a:r>
            <a:r>
              <a:rPr lang="th-TH" sz="2400" b="1" dirty="0" err="1"/>
              <a:t>รพช</a:t>
            </a:r>
            <a:r>
              <a:rPr lang="th-TH" sz="2400" b="1" dirty="0"/>
              <a:t>.   </a:t>
            </a:r>
          </a:p>
          <a:p>
            <a:r>
              <a:rPr lang="th-TH" sz="2400" b="1" dirty="0"/>
              <a:t>        </a:t>
            </a:r>
            <a:r>
              <a:rPr lang="th-TH" sz="2400" b="1" dirty="0">
                <a:solidFill>
                  <a:srgbClr val="FFFF00"/>
                </a:solidFill>
              </a:rPr>
              <a:t>1.3</a:t>
            </a:r>
            <a:r>
              <a:rPr lang="th-TH" sz="2400" b="1" dirty="0"/>
              <a:t> ต้องให้บริการครอบคลุมทั้งการรักษาพยาบาล การส่งเสริมสุขภาพ การควบคุมป้องกันโรค การฟื้นฟูสมรรถภาพ และการคุ้มครองผู้บริโภค</a:t>
            </a:r>
          </a:p>
          <a:p>
            <a:endParaRPr lang="th-TH" sz="2800" b="1" u="sng" dirty="0">
              <a:solidFill>
                <a:srgbClr val="FFFF00"/>
              </a:solidFill>
            </a:endParaRPr>
          </a:p>
          <a:p>
            <a:r>
              <a:rPr lang="th-TH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488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036496" cy="64807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FFFF00"/>
                </a:solidFill>
              </a:rPr>
              <a:t>           1.4</a:t>
            </a:r>
            <a:r>
              <a:rPr lang="th-TH" sz="2400" b="1" dirty="0"/>
              <a:t> คำว่า </a:t>
            </a:r>
            <a:r>
              <a:rPr lang="th-TH" sz="2400" b="1" dirty="0">
                <a:solidFill>
                  <a:srgbClr val="FFFF00"/>
                </a:solidFill>
              </a:rPr>
              <a:t>“เจ้าหน้าที่” </a:t>
            </a:r>
            <a:r>
              <a:rPr lang="th-TH" sz="2400" b="1" dirty="0"/>
              <a:t>หมายถึง เจ้าหน้าที่ตามข้อ 4 ของข้อบังคับกระทรวงสาธารณสุขฯ พ.ศ. 2544  ประกอบด้วย ข้าราชการ ลูกจ้างประจำ ลูกจ้างชั่วคราว ลูกจ้างรายคาบ พนักงานของรัฐในสังกัด </a:t>
            </a:r>
            <a:r>
              <a:rPr lang="th-TH" sz="2400" b="1" dirty="0" err="1"/>
              <a:t>สธ</a:t>
            </a:r>
            <a:r>
              <a:rPr lang="th-TH" sz="2400" b="1" dirty="0"/>
              <a:t>.พนักงานราชการ </a:t>
            </a:r>
            <a:r>
              <a:rPr lang="th-TH" sz="2400" b="1" dirty="0" err="1"/>
              <a:t>พกส</a:t>
            </a:r>
            <a:r>
              <a:rPr lang="th-TH" sz="2400" b="1" dirty="0"/>
              <a:t>. </a:t>
            </a:r>
            <a:r>
              <a:rPr lang="th-TH" sz="2400" b="1" u="sng" dirty="0">
                <a:solidFill>
                  <a:srgbClr val="FFFF00"/>
                </a:solidFill>
              </a:rPr>
              <a:t>หรือบุคคลอื่นที่ได้รับคำสั่งหรือได้รับมอบหมายเป็นลายลักษณ์อักษรให้ปฏิบัติงานในหน่วยบริการ  นอกหน่วยบริการ หรือต่างหน่วยบริการ </a:t>
            </a:r>
          </a:p>
          <a:p>
            <a:r>
              <a:rPr lang="th-TH" sz="2400" b="1" dirty="0"/>
              <a:t>(โดยไม่รวมถึงผู้รับจ้างประเภทจ้างเหมาบริการตามกฎหมายว่าด้วยการจัดซื้อจัดจ้าง)</a:t>
            </a:r>
            <a:endParaRPr lang="th-TH" sz="2400" b="1" u="sng" dirty="0">
              <a:solidFill>
                <a:srgbClr val="FFFF00"/>
              </a:solidFill>
            </a:endParaRPr>
          </a:p>
          <a:p>
            <a:r>
              <a:rPr lang="th-TH" sz="2400" b="1" dirty="0"/>
              <a:t>           </a:t>
            </a:r>
            <a:r>
              <a:rPr lang="th-TH" sz="2400" b="1" dirty="0">
                <a:solidFill>
                  <a:srgbClr val="FFFF00"/>
                </a:solidFill>
              </a:rPr>
              <a:t>1.5 </a:t>
            </a:r>
            <a:r>
              <a:rPr lang="th-TH" sz="2400" b="1" dirty="0"/>
              <a:t>การปฏิบัติงาน มี 3 ลักษณะ คือ </a:t>
            </a:r>
            <a:r>
              <a:rPr lang="th-TH" sz="2400" b="1" dirty="0">
                <a:solidFill>
                  <a:srgbClr val="FFFF00"/>
                </a:solidFill>
              </a:rPr>
              <a:t>เพื่อให้บริการ  สนับสนุนด้านบริการ หรือ ร่วมบริการ</a:t>
            </a:r>
          </a:p>
          <a:p>
            <a:r>
              <a:rPr lang="th-TH" sz="2400" b="1" dirty="0">
                <a:solidFill>
                  <a:srgbClr val="FFFF00"/>
                </a:solidFill>
              </a:rPr>
              <a:t>           1.6 </a:t>
            </a:r>
            <a:r>
              <a:rPr lang="th-TH" sz="2400" b="1" dirty="0"/>
              <a:t>การมอบหมายให้ปฏิบัติงานในตำแหน่งที่สูงขึ้น เช่น </a:t>
            </a:r>
            <a:r>
              <a:rPr lang="th-TH" sz="2400" b="1" dirty="0" err="1"/>
              <a:t>จพ</a:t>
            </a:r>
            <a:r>
              <a:rPr lang="th-TH" sz="2400" b="1" dirty="0"/>
              <a:t>. เป็น </a:t>
            </a:r>
            <a:r>
              <a:rPr lang="th-TH" sz="2400" b="1" dirty="0" err="1"/>
              <a:t>นวก</a:t>
            </a:r>
            <a:r>
              <a:rPr lang="th-TH" sz="2400" b="1" dirty="0"/>
              <a:t>. เป็นอำนาจของหัวหน้าหน่วยบริการ (รักษาการในตำแหน่ง) นั้นๆที่จะออกคำสั่งมอบหมายได้  แต่ต้องไม่เกินกรอบโครงสร้างอัตรากำลังที่มีอยู่จริงในปัจจุบันของหน่วยบริการนั้นๆ </a:t>
            </a:r>
          </a:p>
          <a:p>
            <a:endParaRPr lang="th-TH" sz="2400" b="1" dirty="0">
              <a:solidFill>
                <a:srgbClr val="FFFF00"/>
              </a:solidFill>
            </a:endParaRPr>
          </a:p>
          <a:p>
            <a:endParaRPr lang="th-TH" sz="2800" b="1" u="sng" dirty="0">
              <a:solidFill>
                <a:srgbClr val="FFFF00"/>
              </a:solidFill>
            </a:endParaRPr>
          </a:p>
          <a:p>
            <a:r>
              <a:rPr lang="th-TH" b="1" dirty="0"/>
              <a:t>	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72008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เจ้าหน้าที่ผู้มีสิทธิได้รับค่าเบี้ยเลี้ยงเหมาจ่าย ตามข้อ 11.4 (ต่อ)</a:t>
            </a:r>
          </a:p>
        </p:txBody>
      </p:sp>
    </p:spTree>
    <p:extLst>
      <p:ext uri="{BB962C8B-B14F-4D97-AF65-F5344CB8AC3E}">
        <p14:creationId xmlns:p14="http://schemas.microsoft.com/office/powerpoint/2010/main" val="401969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FF0000"/>
                </a:solidFill>
              </a:rPr>
              <a:t>เจ้าหน้าที่ผู้มีสิทธิได้รับค่าเบี้ยเลี้ยงเหมาจ่าย ตามข้อ 11.4 (ต่อ)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208912" cy="4680520"/>
          </a:xfrm>
        </p:spPr>
        <p:txBody>
          <a:bodyPr>
            <a:normAutofit/>
          </a:bodyPr>
          <a:lstStyle/>
          <a:p>
            <a:r>
              <a:rPr lang="th-TH" sz="2400" b="1" dirty="0"/>
              <a:t>            </a:t>
            </a:r>
            <a:r>
              <a:rPr lang="th-TH" sz="2400" b="1" dirty="0">
                <a:solidFill>
                  <a:srgbClr val="FFFF00"/>
                </a:solidFill>
              </a:rPr>
              <a:t>1.7</a:t>
            </a:r>
            <a:r>
              <a:rPr lang="th-TH" sz="2400" b="1" dirty="0"/>
              <a:t> คำว่า “ซึ่งให้บริการครอบคลุมทั้งการรักษาพยาบาล การส่งเสริมสุขภาพ การควบคุมป้องกันโรคการฟื้นฟูสมรรถภาพ และการคุ้มครองผู้บริโภค” นั้น  </a:t>
            </a:r>
            <a:r>
              <a:rPr lang="th-TH" sz="2400" b="1" dirty="0">
                <a:solidFill>
                  <a:srgbClr val="FFFF00"/>
                </a:solidFill>
              </a:rPr>
              <a:t>เป็นคำขยายคำว่า ”หน่วยบริการ” </a:t>
            </a:r>
            <a:r>
              <a:rPr lang="th-TH" sz="2400" b="1" dirty="0"/>
              <a:t>มิใช่ขยายความของคำว่า “</a:t>
            </a:r>
            <a:r>
              <a:rPr lang="th-TH" sz="2400" b="1" dirty="0">
                <a:solidFill>
                  <a:srgbClr val="FFFF00"/>
                </a:solidFill>
              </a:rPr>
              <a:t>เจ้าหน้าที่”  </a:t>
            </a:r>
            <a:r>
              <a:rPr lang="th-TH" sz="2400" b="1" dirty="0"/>
              <a:t>และการให้บริการดังกล่าวไม่จำต้องปฏิบัติงานทุกอย่างพร้อมกันในคราวเดียวกันก็ได้ </a:t>
            </a:r>
            <a:endParaRPr lang="th-TH" sz="2400" b="1" dirty="0">
              <a:solidFill>
                <a:srgbClr val="FFFF00"/>
              </a:solidFill>
            </a:endParaRPr>
          </a:p>
          <a:p>
            <a:r>
              <a:rPr lang="th-TH" sz="2400" b="1" dirty="0"/>
              <a:t>            </a:t>
            </a:r>
            <a:r>
              <a:rPr lang="th-TH" sz="2400" b="1" dirty="0">
                <a:solidFill>
                  <a:srgbClr val="FFFF00"/>
                </a:solidFill>
              </a:rPr>
              <a:t>1.8</a:t>
            </a:r>
            <a:r>
              <a:rPr lang="th-TH" sz="2400" b="1" dirty="0"/>
              <a:t>  ตามข้อ 11.4.1 (5) หากเจ้าหน้าที่ที่ปฏิบัติงานให้หน่วยบริการอันมีลักษณะของการรักษาพยาบาล การส่งเสริมสุขภาพ การควบคุมป้องกันโรค  การฟื้นฟูสมรรถภาพ และการคุ้มครองผู้บริโภค หรือให้บริการแก่ผู้ป่วยด้วย  ตามบริบทของหน่วยบริการ </a:t>
            </a:r>
            <a:r>
              <a:rPr lang="th-TH" sz="2400" b="1" u="sng" dirty="0">
                <a:solidFill>
                  <a:srgbClr val="FFFF00"/>
                </a:solidFill>
              </a:rPr>
              <a:t>ตามสายงานในระดับวุฒิการศึกษา </a:t>
            </a:r>
            <a:r>
              <a:rPr lang="th-TH" sz="2400" b="1" dirty="0"/>
              <a:t>ให้หัวหน้าหน่วยบริการพิจารณาจ่ายได้</a:t>
            </a:r>
            <a:endParaRPr lang="th-TH" sz="24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90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FF0000"/>
                </a:solidFill>
              </a:rPr>
              <a:t>2.วิธีการนับระยะเวลา ตามข้อ 11.5.2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820472" cy="5400600"/>
          </a:xfrm>
        </p:spPr>
        <p:txBody>
          <a:bodyPr>
            <a:noAutofit/>
          </a:bodyPr>
          <a:lstStyle/>
          <a:p>
            <a:r>
              <a:rPr lang="th-TH" sz="2400" b="1" dirty="0"/>
              <a:t>              </a:t>
            </a:r>
            <a:r>
              <a:rPr lang="th-TH" sz="2400" b="1" dirty="0">
                <a:solidFill>
                  <a:srgbClr val="FFFF00"/>
                </a:solidFill>
              </a:rPr>
              <a:t>2.1 การนับเวลาการปฏิบัติงาน</a:t>
            </a:r>
            <a:r>
              <a:rPr lang="th-TH" sz="2400" b="1" dirty="0"/>
              <a:t>ตั้งแต่วันที่ได้รับคำสั่งให้ไปปฏิบัติงานในหน่วยบริการ ให้นับเวลาต่อเนื่องกันได้ทั้งหมดร้อยละ 100 ไม่ว่าจะปฏิบัติงานในฐานะใด หรือดำรงตำแหน่งใด</a:t>
            </a:r>
          </a:p>
          <a:p>
            <a:r>
              <a:rPr lang="th-TH" sz="2400" b="1" dirty="0">
                <a:solidFill>
                  <a:srgbClr val="FFFF00"/>
                </a:solidFill>
              </a:rPr>
              <a:t>              2.2 การนับระยะเวลาต่อเนื่องกัน  </a:t>
            </a:r>
            <a:r>
              <a:rPr lang="th-TH" sz="2400" b="1" dirty="0"/>
              <a:t>ให้นับเฉพาะการปฏิบัติงานในหน่วยบริการประเภทเดียวกัน ดังนี้</a:t>
            </a:r>
          </a:p>
          <a:p>
            <a:r>
              <a:rPr lang="th-TH" sz="2400" b="1" dirty="0"/>
              <a:t>	      (1)  สอ. รพ.สต. และ </a:t>
            </a:r>
            <a:r>
              <a:rPr lang="th-TH" sz="2400" b="1" dirty="0" err="1"/>
              <a:t>รพช</a:t>
            </a:r>
            <a:r>
              <a:rPr lang="th-TH" sz="2400" b="1" dirty="0"/>
              <a:t>. เป็นหน่วยบริการประเภทเดียวกัน</a:t>
            </a:r>
          </a:p>
          <a:p>
            <a:r>
              <a:rPr lang="th-TH" sz="2400" b="1" dirty="0"/>
              <a:t>	      (2) </a:t>
            </a:r>
            <a:r>
              <a:rPr lang="th-TH" sz="2400" b="1" dirty="0" err="1"/>
              <a:t>รพท</a:t>
            </a:r>
            <a:r>
              <a:rPr lang="th-TH" sz="2400" b="1" dirty="0"/>
              <a:t>. รพศ. เป็นหน่วยบริการประเภทเดียวกัน</a:t>
            </a:r>
          </a:p>
          <a:p>
            <a:r>
              <a:rPr lang="th-TH" sz="2400" b="1" dirty="0"/>
              <a:t>              </a:t>
            </a:r>
            <a:r>
              <a:rPr lang="th-TH" sz="2400" b="1" dirty="0">
                <a:solidFill>
                  <a:srgbClr val="FFFF00"/>
                </a:solidFill>
              </a:rPr>
              <a:t>2.3 การนับวันทำการ  </a:t>
            </a:r>
            <a:r>
              <a:rPr lang="th-TH" sz="2400" b="1" dirty="0"/>
              <a:t>ตามข้อ 11.5.2 (9) กรณีคณะรัฐมนตรีกำหนดให้มีวันหยุดราชการเพิ่มเติม เกี่ยวการนับวันทำการ  มีหลักพิจารณาดังนี้</a:t>
            </a:r>
          </a:p>
          <a:p>
            <a:r>
              <a:rPr lang="th-TH" sz="2400" b="1" dirty="0"/>
              <a:t>	      (1) กรณีมีมติ ครม.กำหนดวันหยุดเพิ่มเติมในเดือนใดแล้วทำให้เจ้าหน้าที่ทุกคนมีวันทำการไม่ครบ 15 วันทั้งประเทศ  จึงจะนำวันหยุดตามมติ ครม.นั้นมานับรวมเป็นวันทำการได้</a:t>
            </a:r>
          </a:p>
          <a:p>
            <a:r>
              <a:rPr lang="th-TH" sz="2400" b="1" dirty="0"/>
              <a:t>    	      (2) กรณีมีมติ ครม. กำหนดวันหยุดเพิ่มเติมในเดือนใดแล้ว แต่เดือนนั้นมีวันทำการครบ 15 วันแล้ว  ไม่สามารถนำวันหยุดดังกล่าวมานับรวมเป็นวันทำการได้</a:t>
            </a:r>
          </a:p>
        </p:txBody>
      </p:sp>
    </p:spTree>
    <p:extLst>
      <p:ext uri="{BB962C8B-B14F-4D97-AF65-F5344CB8AC3E}">
        <p14:creationId xmlns:p14="http://schemas.microsoft.com/office/powerpoint/2010/main" val="2959920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72008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FF0000"/>
                </a:solidFill>
              </a:rPr>
              <a:t>2.วิธีการนับระยะเวลา ตามข้อ 11.5.2 (ต่อ)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712968" cy="5400600"/>
          </a:xfrm>
        </p:spPr>
        <p:txBody>
          <a:bodyPr>
            <a:noAutofit/>
          </a:bodyPr>
          <a:lstStyle/>
          <a:p>
            <a:r>
              <a:rPr lang="th-TH" sz="2400" dirty="0"/>
              <a:t>               </a:t>
            </a:r>
            <a:endParaRPr lang="th-TH" sz="2400" dirty="0">
              <a:solidFill>
                <a:srgbClr val="FFFF00"/>
              </a:solidFill>
            </a:endParaRPr>
          </a:p>
          <a:p>
            <a:r>
              <a:rPr lang="th-TH" sz="2400" dirty="0">
                <a:solidFill>
                  <a:srgbClr val="FFFF00"/>
                </a:solidFill>
              </a:rPr>
              <a:t>      </a:t>
            </a:r>
            <a:r>
              <a:rPr lang="th-TH" sz="2400" b="1" dirty="0">
                <a:solidFill>
                  <a:srgbClr val="FFFF00"/>
                </a:solidFill>
              </a:rPr>
              <a:t>       2.4  </a:t>
            </a:r>
            <a:r>
              <a:rPr lang="th-TH" sz="2400" b="1" dirty="0"/>
              <a:t>การจ่ายเบี้ยเลี้ยงเหมาจ่ายตามหลักเกณฑ์นี้ สามารถจ่ายได้ทั้งเงินบำรุงและเงินงบประมาณ  โดยไม่จำกัดลำดับการจ่ายก่อน  แต่อย่างไรก็ตาม หากจ่ายค่าตอบแทนจากเงินบำรุงเต็มจำนวนหรือครบถ้วนในปีงบประมาณนั้นแล้ว  เมื่อได้รับเงินงบประมาณมาภายหลังไม่สามารถนำเงินงบประมาณไปทดแทนเงินบำรุงได้และต้องส่งคืน</a:t>
            </a:r>
          </a:p>
          <a:p>
            <a:r>
              <a:rPr lang="th-TH" sz="2400" b="1" dirty="0"/>
              <a:t>            </a:t>
            </a:r>
            <a:r>
              <a:rPr lang="th-TH" sz="2400" b="1" dirty="0">
                <a:solidFill>
                  <a:srgbClr val="FFFF00"/>
                </a:solidFill>
              </a:rPr>
              <a:t> 2.5  </a:t>
            </a:r>
            <a:r>
              <a:rPr lang="th-TH" sz="2400" b="1" dirty="0"/>
              <a:t>หากเดือนใดปฏิบัติงานครบ 15 วันทำการ ทั้ง 2 แห่ง  ต้องรับค่าตอบแทน </a:t>
            </a:r>
          </a:p>
          <a:p>
            <a:r>
              <a:rPr lang="th-TH" sz="2400" b="1" dirty="0"/>
              <a:t>อย่างใดอย่างหนึ่งเท่านั้น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264799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6309320"/>
          </a:xfrm>
        </p:spPr>
        <p:txBody>
          <a:bodyPr>
            <a:normAutofit fontScale="85000" lnSpcReduction="20000"/>
          </a:bodyPr>
          <a:lstStyle/>
          <a:p>
            <a:r>
              <a:rPr lang="th-TH" sz="2800" b="1" u="sng" dirty="0">
                <a:solidFill>
                  <a:srgbClr val="FFFF00"/>
                </a:solidFill>
              </a:rPr>
              <a:t>ปัญหาที่พบ  เช่น</a:t>
            </a:r>
          </a:p>
          <a:p>
            <a:r>
              <a:rPr lang="th-TH" b="1" dirty="0"/>
              <a:t>	</a:t>
            </a:r>
            <a:r>
              <a:rPr lang="th-TH" sz="2600" b="1" dirty="0"/>
              <a:t>1.การจ่ายค่าตอบแทนไม่ตรงลักษณะงานที่ปฏิบัติ เช่น การปฏิบัติงานเป็นเวรเป็นผลัด  เวชปฏิบัติครอบครัว คลินิกพิเศษนอกเวลาราชการ ฯลฯ </a:t>
            </a:r>
          </a:p>
          <a:p>
            <a:r>
              <a:rPr lang="th-TH" sz="2600" b="1" dirty="0"/>
              <a:t>	2.การออกคำสั่งหัวหน้าหน่วยบริการเพื่อมอบหมายเจ้าหน้าที่ปฏิบัติงานในลักษณะต่างๆ ไม่ถูกต้อง</a:t>
            </a:r>
          </a:p>
          <a:p>
            <a:r>
              <a:rPr lang="th-TH" sz="2600" b="1" dirty="0"/>
              <a:t>	3.การจัดทำเอกสารที่เกี่ยวข้องกับการเบิกค่าตอบแทนไม่ครบถ้วน ถูกต้อง เช่นบันทึกการปฏิบัติงาน บันทึกแลกเปลี่ยนเวร การขออนุมัติเรียกเวรเสริม ฯลฯ</a:t>
            </a:r>
          </a:p>
          <a:p>
            <a:r>
              <a:rPr lang="th-TH" sz="2600" b="1" dirty="0"/>
              <a:t>	4.การกำหนดตารางเวรปฏิบัติงานที่อาจกระทบต่อสถานะเงินบำรุง เช่น ตารางเวรบ่ายดึก ของพยาบาล</a:t>
            </a:r>
          </a:p>
          <a:p>
            <a:r>
              <a:rPr lang="th-TH" sz="2600" b="1" dirty="0"/>
              <a:t>	5.การกำหนดเวลาปฏิบัติงานนอกเวลาไม่สอดคล้องกับการให้บริการหรือบริบทของหน่วยบริการ</a:t>
            </a:r>
          </a:p>
          <a:p>
            <a:r>
              <a:rPr lang="th-TH" sz="2600" b="1" dirty="0"/>
              <a:t>               6.การยื่นขอรับเงินเพิ่มพิเศษกรณีไม่ทำเวชปฏิบัติส่วนตัวเดือนใด ก็ประสงค์ให้เกิดสิทธิเดือนนั้น</a:t>
            </a:r>
          </a:p>
          <a:p>
            <a:r>
              <a:rPr lang="th-TH" sz="2600" b="1" dirty="0"/>
              <a:t>               7.มีวุฒิเพิ่ม ได้รับมอบหมายให้ปฏิบัติงานตามวุฒิที่เพิ่ม  จะใช้สิทธิเบิก </a:t>
            </a:r>
            <a:r>
              <a:rPr lang="en-US" sz="2600" b="1" dirty="0"/>
              <a:t>OT </a:t>
            </a:r>
            <a:r>
              <a:rPr lang="th-TH" sz="2600" b="1" dirty="0"/>
              <a:t>เพิ่ม โดยไม่ขอคณะกรรมการพิจารณาค่าตอบแทนจังหวัดก่อน</a:t>
            </a:r>
          </a:p>
          <a:p>
            <a:r>
              <a:rPr lang="th-TH" sz="2600" b="1" dirty="0"/>
              <a:t>               8.การจ่ายค่าตอบแทน </a:t>
            </a:r>
            <a:r>
              <a:rPr lang="en-US" sz="2600" b="1" dirty="0"/>
              <a:t>OT </a:t>
            </a:r>
            <a:r>
              <a:rPr lang="th-TH" sz="2600" b="1" dirty="0"/>
              <a:t>ไม่ถูกต้องระหว่าง</a:t>
            </a:r>
            <a:r>
              <a:rPr lang="en-US" sz="2600" b="1" dirty="0"/>
              <a:t> </a:t>
            </a:r>
            <a:r>
              <a:rPr lang="th-TH" sz="2600" b="1" dirty="0"/>
              <a:t>หลักเกณฑ์ สธ.ฯ กับ ระเบียบ ก.คลัง</a:t>
            </a:r>
          </a:p>
          <a:p>
            <a:r>
              <a:rPr lang="th-TH" b="1" dirty="0"/>
              <a:t>			           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  </a:t>
            </a:r>
          </a:p>
          <a:p>
            <a:r>
              <a:rPr lang="th-TH" b="1" dirty="0"/>
              <a:t>	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0383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112568"/>
          </a:xfrm>
        </p:spPr>
        <p:txBody>
          <a:bodyPr>
            <a:normAutofit/>
          </a:bodyPr>
          <a:lstStyle/>
          <a:p>
            <a:r>
              <a:rPr lang="th-TH" sz="2800" b="1" u="sng" dirty="0">
                <a:solidFill>
                  <a:srgbClr val="FFFF00"/>
                </a:solidFill>
              </a:rPr>
              <a:t>หลักเกณฑ์การเบิกค่าตอบแทนที่ใช้บังคับในปัจจุบัน</a:t>
            </a:r>
          </a:p>
          <a:p>
            <a:r>
              <a:rPr lang="th-TH" b="1" dirty="0"/>
              <a:t>          </a:t>
            </a:r>
            <a:r>
              <a:rPr lang="th-TH" sz="2400" b="1" dirty="0"/>
              <a:t>1. </a:t>
            </a:r>
            <a:r>
              <a:rPr lang="th-TH" sz="2400" b="1" dirty="0">
                <a:hlinkClick r:id="rId2" action="ppaction://hlinkfile"/>
              </a:rPr>
              <a:t>หลักเกณฑ์ วิธีการ และเงื่อนไขการจ่ายเงินค่าตอบแทน ฯ (ฉบับที่ 2) พ.ศ. 2548</a:t>
            </a:r>
            <a:endParaRPr lang="th-TH" sz="2400" b="1" dirty="0"/>
          </a:p>
          <a:p>
            <a:r>
              <a:rPr lang="th-TH" sz="2400" b="1" dirty="0"/>
              <a:t>                  </a:t>
            </a:r>
            <a:r>
              <a:rPr lang="th-TH" sz="2400" b="1" dirty="0">
                <a:solidFill>
                  <a:srgbClr val="FFFF00"/>
                </a:solidFill>
              </a:rPr>
              <a:t>(สัญญารับเงินเพิ่มกรณีไม่ทำเวชปฏิบัติส่วนตัว)</a:t>
            </a:r>
          </a:p>
          <a:p>
            <a:r>
              <a:rPr lang="th-TH" sz="2400" b="1" dirty="0"/>
              <a:t>         2. </a:t>
            </a:r>
            <a:r>
              <a:rPr lang="th-TH" sz="2400" b="1" dirty="0">
                <a:hlinkClick r:id="rId3" action="ppaction://hlinkfile"/>
              </a:rPr>
              <a:t>หลักเกณฑ์ วิธีการ และเงื่อนไขการจ่ายเงินค่าตอบแทน ฯ (ฉบับที่ 5) พ.ศ. 2552</a:t>
            </a:r>
            <a:r>
              <a:rPr lang="th-TH" sz="2400" b="1" dirty="0"/>
              <a:t>	</a:t>
            </a:r>
          </a:p>
          <a:p>
            <a:r>
              <a:rPr lang="th-TH" sz="2400" b="1" dirty="0"/>
              <a:t>         3. </a:t>
            </a:r>
            <a:r>
              <a:rPr lang="th-TH" sz="2400" b="1" dirty="0">
                <a:hlinkClick r:id="rId4" action="ppaction://hlinkfile"/>
              </a:rPr>
              <a:t>หลักเกณฑ์ วิธีการ และเงื่อนไขการจ่ายเงินค่าตอบแทน ฯ (ฉบับที่ 11 ) พ.ศ. 2559</a:t>
            </a:r>
            <a:endParaRPr lang="th-TH" sz="2400" b="1" dirty="0"/>
          </a:p>
          <a:p>
            <a:r>
              <a:rPr lang="th-TH" sz="2400" b="1" dirty="0"/>
              <a:t>         4. </a:t>
            </a:r>
            <a:r>
              <a:rPr lang="th-TH" sz="2400" b="1" dirty="0">
                <a:hlinkClick r:id="rId4" action="ppaction://hlinkfile"/>
              </a:rPr>
              <a:t>หลักเกณฑ์ วิธีการ และเงื่อนไขการจ่ายเงินค่าตอบแทน ฯ (ฉบับที่ 12 ) พ.ศ. 2559</a:t>
            </a:r>
            <a:endParaRPr lang="th-TH" sz="2400" b="1" dirty="0"/>
          </a:p>
          <a:p>
            <a:r>
              <a:rPr lang="th-TH" sz="2400" b="1" dirty="0"/>
              <a:t>         5. </a:t>
            </a:r>
            <a:r>
              <a:rPr lang="th-TH" sz="2400" b="1" dirty="0">
                <a:hlinkClick r:id="rId5" action="ppaction://hlinkfile"/>
              </a:rPr>
              <a:t>ประกาศกระทรวงสาธารณสุข รายละเอียดการจ่ายเงินค่าตอบแทนตามผลการปฏิบัติงาน (ฉบับที่ 12) ตั้งแต่ 1 ต.ค. 60</a:t>
            </a:r>
            <a:endParaRPr lang="th-TH" sz="2400" b="1" dirty="0"/>
          </a:p>
          <a:p>
            <a:r>
              <a:rPr lang="th-TH" sz="2400" b="1" dirty="0"/>
              <a:t>        6. </a:t>
            </a:r>
            <a:r>
              <a:rPr lang="th-TH" sz="2400" b="1" dirty="0">
                <a:hlinkClick r:id="rId6" action="ppaction://hlinkfile"/>
              </a:rPr>
              <a:t>ประกาศกระทรวงสาธารณสุข ลงวันที่ 27 มีนาคม 2561 (ประกาศรายชื่อ</a:t>
            </a:r>
            <a:r>
              <a:rPr lang="th-TH" sz="2400" b="1" dirty="0" err="1">
                <a:hlinkClick r:id="rId6" action="ppaction://hlinkfile"/>
              </a:rPr>
              <a:t>สห</a:t>
            </a:r>
            <a:r>
              <a:rPr lang="th-TH" sz="2400" b="1" dirty="0">
                <a:hlinkClick r:id="rId6" action="ppaction://hlinkfile"/>
              </a:rPr>
              <a:t>วิชาชีพ และแบบคำขอรับเงิน)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421305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th-TH" sz="2800" b="1" dirty="0"/>
              <a:t>แนวทางการจ่ายค่าตอบแทนตามหลักเกณฑ์ วิธีการและเงื่อนไขการจ่ายค่าตอบแทน  ฯ (ฉบับที่ 2) พ.ศ. 2548</a:t>
            </a:r>
            <a:br>
              <a:rPr lang="th-TH" sz="2800" b="1" dirty="0"/>
            </a:br>
            <a:r>
              <a:rPr lang="th-TH" sz="2800" dirty="0"/>
              <a:t> </a:t>
            </a:r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496944" cy="499593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th-TH" sz="3400" b="1" dirty="0">
                <a:solidFill>
                  <a:srgbClr val="FFFF00"/>
                </a:solidFill>
              </a:rPr>
              <a:t>1.ผู้มีสิทธิ</a:t>
            </a:r>
          </a:p>
          <a:p>
            <a:pPr marL="45720" indent="0">
              <a:buNone/>
            </a:pPr>
            <a:r>
              <a:rPr lang="th-TH" sz="2900" b="1" dirty="0"/>
              <a:t>              </a:t>
            </a:r>
            <a:r>
              <a:rPr lang="th-TH" sz="3400" b="1" dirty="0"/>
              <a:t>แพทย์   </a:t>
            </a:r>
            <a:r>
              <a:rPr lang="th-TH" sz="3400" b="1" dirty="0" err="1"/>
              <a:t>ทันตแพทย์</a:t>
            </a:r>
            <a:r>
              <a:rPr lang="th-TH" sz="3400" b="1" dirty="0"/>
              <a:t>  และเภสัชกร ที่ไม่ทำเวชปฏิบัติส่วนตัว หรือปฏิบัติงานในโรงพยาบาลเอกชน  (อัตรา 10000/5000 บาท ต่อเดือน)</a:t>
            </a:r>
          </a:p>
          <a:p>
            <a:pPr marL="45720" indent="0">
              <a:buNone/>
            </a:pPr>
            <a:r>
              <a:rPr lang="th-TH" sz="3400" b="1" dirty="0"/>
              <a:t> </a:t>
            </a:r>
            <a:r>
              <a:rPr lang="th-TH" sz="3400" b="1" dirty="0">
                <a:solidFill>
                  <a:srgbClr val="FFFF00"/>
                </a:solidFill>
              </a:rPr>
              <a:t>2.ต้อง </a:t>
            </a:r>
          </a:p>
          <a:p>
            <a:pPr marL="45720" indent="0">
              <a:buNone/>
            </a:pPr>
            <a:r>
              <a:rPr lang="th-TH" sz="3400" b="1" dirty="0">
                <a:solidFill>
                  <a:srgbClr val="FFFF00"/>
                </a:solidFill>
              </a:rPr>
              <a:t> </a:t>
            </a:r>
            <a:r>
              <a:rPr lang="th-TH" sz="3400" b="1" dirty="0"/>
              <a:t>             2.1 ยื่นคำขอต่อคณะกรรมการบริหารที่ตนสังกัดหรือปฏิบัติงานอยู่</a:t>
            </a:r>
          </a:p>
          <a:p>
            <a:pPr marL="45720" indent="0">
              <a:buNone/>
            </a:pPr>
            <a:r>
              <a:rPr lang="th-TH" sz="3400" b="1" dirty="0"/>
              <a:t>              2.2 คณะกรรมการพิจารณาการเบิกจ่ายเงินเพิ่มพิเศษจังหวัดประชุมพิจารณา</a:t>
            </a:r>
          </a:p>
          <a:p>
            <a:pPr marL="45720" indent="0">
              <a:buNone/>
            </a:pPr>
            <a:r>
              <a:rPr lang="th-TH" sz="3400" b="1" dirty="0">
                <a:solidFill>
                  <a:srgbClr val="FFFF00"/>
                </a:solidFill>
              </a:rPr>
              <a:t>3.วันที่สิทธิเกิด</a:t>
            </a:r>
          </a:p>
          <a:p>
            <a:pPr marL="45720" indent="0">
              <a:buNone/>
            </a:pPr>
            <a:r>
              <a:rPr lang="th-TH" sz="2900" b="1" dirty="0">
                <a:solidFill>
                  <a:srgbClr val="FFFF00"/>
                </a:solidFill>
              </a:rPr>
              <a:t>               </a:t>
            </a:r>
            <a:r>
              <a:rPr lang="th-TH" sz="3400" b="1" dirty="0"/>
              <a:t>คณะกรรมการฯ พิจารณาในเดือนใด เกิดสิทธิในเดือนถัดไป</a:t>
            </a:r>
          </a:p>
          <a:p>
            <a:pPr marL="45720" indent="0">
              <a:buNone/>
            </a:pPr>
            <a:r>
              <a:rPr lang="th-TH" sz="3400" b="1" dirty="0">
                <a:solidFill>
                  <a:srgbClr val="FFFF00"/>
                </a:solidFill>
              </a:rPr>
              <a:t>4.หน้าที่</a:t>
            </a:r>
          </a:p>
          <a:p>
            <a:pPr marL="45720" indent="0">
              <a:buNone/>
            </a:pPr>
            <a:r>
              <a:rPr lang="th-TH" sz="2900" b="1" dirty="0">
                <a:solidFill>
                  <a:srgbClr val="FFFF00"/>
                </a:solidFill>
              </a:rPr>
              <a:t>              </a:t>
            </a:r>
            <a:r>
              <a:rPr lang="th-TH" sz="3400" b="1" dirty="0"/>
              <a:t>ปฏิบัติงานครบ 15 วันทำการ/ไม่ประพฤติผิดสัญญา</a:t>
            </a:r>
            <a:endParaRPr lang="th-TH" sz="3400" b="1" dirty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th-TH" sz="3100" b="1" dirty="0">
                <a:solidFill>
                  <a:srgbClr val="FFFF00"/>
                </a:solidFill>
              </a:rPr>
              <a:t>5.กรณีผิด</a:t>
            </a:r>
            <a:r>
              <a:rPr lang="th-TH" sz="3400" b="1" dirty="0">
                <a:solidFill>
                  <a:srgbClr val="FFFF00"/>
                </a:solidFill>
              </a:rPr>
              <a:t>สัญญา</a:t>
            </a:r>
          </a:p>
          <a:p>
            <a:pPr marL="45720" indent="0">
              <a:buNone/>
            </a:pPr>
            <a:r>
              <a:rPr lang="th-TH" sz="3400" dirty="0"/>
              <a:t>                  </a:t>
            </a:r>
            <a:r>
              <a:rPr lang="th-TH" sz="3400" b="1" dirty="0"/>
              <a:t>5.1 ถูกเรียกเงินคืน+ค่าปรับอีก 2 เท่า พร้อมดอกเบี้ยอีกร้อยละ 15 ต่อปี</a:t>
            </a:r>
          </a:p>
          <a:p>
            <a:pPr marL="45720" indent="0">
              <a:buNone/>
            </a:pPr>
            <a:r>
              <a:rPr lang="th-TH" sz="3400" b="1" dirty="0"/>
              <a:t>               5.2 อาจถูกดำเนินการทางวินัย</a:t>
            </a:r>
          </a:p>
          <a:p>
            <a:pPr marL="45720" indent="0">
              <a:buNone/>
            </a:pPr>
            <a:r>
              <a:rPr lang="th-TH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8265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512168"/>
          </a:xfrm>
        </p:spPr>
        <p:txBody>
          <a:bodyPr>
            <a:normAutofit/>
          </a:bodyPr>
          <a:lstStyle/>
          <a:p>
            <a:r>
              <a:rPr lang="th-TH" sz="3200" b="1" dirty="0"/>
              <a:t>การจ่ายค่าตอบแทนตามหลักเกณฑ์ วิธีการและเงื่อนไขการจ่ายค่าตอบแทน ฯ (ฉบับที่ 5) พ.ศ. 2552</a:t>
            </a:r>
            <a:br>
              <a:rPr lang="th-TH" sz="2800" b="1" dirty="0"/>
            </a:br>
            <a:r>
              <a:rPr lang="th-TH" sz="28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365310"/>
            <a:ext cx="88204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มีการจ่ายลักษณะต่างๆ ดังนี้</a:t>
            </a:r>
          </a:p>
          <a:p>
            <a:r>
              <a:rPr lang="th-TH" sz="2400" b="1" dirty="0"/>
              <a:t> 1.การปฏิบัติงานในลักษณะเป็นเวรหรือเป็นผลัด (ข้อ 1.2)</a:t>
            </a:r>
          </a:p>
          <a:p>
            <a:r>
              <a:rPr lang="th-TH" sz="2400" b="1" dirty="0"/>
              <a:t> 2.การปฏิบัติงานของแพทย์เวรประจำอาคารผู้ป่วยนอก (ข้อ 1.3 (1) )</a:t>
            </a:r>
          </a:p>
          <a:p>
            <a:r>
              <a:rPr lang="th-TH" sz="2400" b="1" dirty="0"/>
              <a:t> 3.การปฏิบัติงานของแพทย์เวรในหรือรอให้คำปรึกษา (ข้อ 1.3 (2) )</a:t>
            </a:r>
          </a:p>
          <a:p>
            <a:r>
              <a:rPr lang="th-TH" sz="2400" b="1" dirty="0"/>
              <a:t> 4.การปฏิบัติงานของแพทย์ต่างหน่วยบริการ (ข้อ 1.3 (3) )</a:t>
            </a:r>
          </a:p>
          <a:p>
            <a:r>
              <a:rPr lang="th-TH" sz="2400" b="1" dirty="0"/>
              <a:t> 5.การปฏิบัติงานของ</a:t>
            </a:r>
            <a:r>
              <a:rPr lang="th-TH" sz="2400" b="1" dirty="0" err="1"/>
              <a:t>ทันตแพทย์</a:t>
            </a:r>
            <a:r>
              <a:rPr lang="th-TH" sz="2400" b="1" dirty="0"/>
              <a:t>ต่างหน่วยบริการ (ข้อ 1.5)</a:t>
            </a:r>
          </a:p>
          <a:p>
            <a:r>
              <a:rPr lang="th-TH" sz="2400" b="1" dirty="0"/>
              <a:t> 6.การปฏิบัติงานของพยาบาลวิชาชีพที่ปฏิบัติงานในทีมช่วยผ่าตัด (ข้อ 1.6 (1) )</a:t>
            </a:r>
          </a:p>
          <a:p>
            <a:r>
              <a:rPr lang="th-TH" sz="2400" b="1" dirty="0"/>
              <a:t> 7.การปฏิบัติงานของพยาบาลที่เตรียมผู้ป่วยและดูแลผู้ป่วยหลังผ่าตัด(ข้อ 1.6(2) )</a:t>
            </a:r>
          </a:p>
          <a:p>
            <a:r>
              <a:rPr lang="th-TH" sz="2400" b="1" dirty="0"/>
              <a:t> 8.การปฏิบัติงานของเจ้าหน้าที่อื่นในลักษณะเวรรอให้บริการ (ข้อ 1.8)</a:t>
            </a:r>
          </a:p>
          <a:p>
            <a:r>
              <a:rPr lang="th-TH" sz="2400" b="1" dirty="0"/>
              <a:t> 9.การปฏิบัติงานต่างหน่วยบริการในลักษณะการให้บริการแบบผู้ป่วยนอก (ข้อ  1.7</a:t>
            </a:r>
            <a:r>
              <a:rPr lang="th-TH" b="1" dirty="0"/>
              <a:t>)</a:t>
            </a:r>
          </a:p>
          <a:p>
            <a:r>
              <a:rPr lang="th-TH" b="1" dirty="0"/>
              <a:t> 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72923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20880" cy="5184576"/>
          </a:xfrm>
        </p:spPr>
        <p:txBody>
          <a:bodyPr>
            <a:normAutofit/>
          </a:bodyPr>
          <a:lstStyle/>
          <a:p>
            <a:r>
              <a:rPr lang="th-TH" sz="2800" b="1" u="sng" dirty="0">
                <a:solidFill>
                  <a:srgbClr val="FFFF00"/>
                </a:solidFill>
              </a:rPr>
              <a:t>ประเภทหรือลักษณะการปฏิบัติงาน ใน ฉ.5 (ต่อ)</a:t>
            </a:r>
          </a:p>
          <a:p>
            <a:r>
              <a:rPr lang="th-TH" b="1" dirty="0"/>
              <a:t>	</a:t>
            </a:r>
            <a:r>
              <a:rPr lang="th-TH" sz="2400" b="1" dirty="0"/>
              <a:t>10.การปฏิบัติงานในคลินิกพิเศษนอกเวลาราชการ (ข้อ 2)</a:t>
            </a:r>
          </a:p>
          <a:p>
            <a:r>
              <a:rPr lang="th-TH" sz="2400" b="1" dirty="0"/>
              <a:t>	11.การปฏิบัติงานเวรบ่ายหรือเวรดึกของพยาบาล (ข้อ 3)</a:t>
            </a:r>
          </a:p>
          <a:p>
            <a:r>
              <a:rPr lang="th-TH" sz="2400" b="1" dirty="0"/>
              <a:t>	12.การปฏิบัติงานชันสูตรพลิกศพ (ข้อ 4)</a:t>
            </a:r>
          </a:p>
          <a:p>
            <a:r>
              <a:rPr lang="th-TH" sz="2400" b="1" dirty="0"/>
              <a:t>	13.การปฏิบัติงานด้านการสร้างเสริมสุขภาพและเวชปฏิบัติครอบครัว (ข้อ 8)</a:t>
            </a:r>
          </a:p>
          <a:p>
            <a:r>
              <a:rPr lang="th-TH" b="1" dirty="0"/>
              <a:t>	</a:t>
            </a:r>
          </a:p>
          <a:p>
            <a:r>
              <a:rPr lang="th-TH" sz="2400" b="1" dirty="0">
                <a:solidFill>
                  <a:srgbClr val="FFFF00"/>
                </a:solidFill>
              </a:rPr>
              <a:t>หมายเหตุ  </a:t>
            </a:r>
            <a:r>
              <a:rPr lang="en-US" sz="2400" b="1" dirty="0">
                <a:solidFill>
                  <a:srgbClr val="FFFF00"/>
                </a:solidFill>
              </a:rPr>
              <a:t>: </a:t>
            </a:r>
            <a:r>
              <a:rPr lang="th-TH" sz="2400" b="1" dirty="0"/>
              <a:t>ถ้าไม่เข้าลักษณะใดลักษณะหนึ่งข้างต้น ให้พิจารณาเบิกจ่ายตาม </a:t>
            </a:r>
          </a:p>
          <a:p>
            <a:r>
              <a:rPr lang="th-TH" sz="2400" b="1" dirty="0"/>
              <a:t>                  </a:t>
            </a:r>
            <a:r>
              <a:rPr lang="th-TH" sz="2400" b="1" dirty="0" err="1"/>
              <a:t>พรฏ</a:t>
            </a:r>
            <a:r>
              <a:rPr lang="th-TH" sz="2400" b="1" dirty="0"/>
              <a:t>.ค่าใช้จ่ายในการเดินทางไปราชการฯ</a:t>
            </a:r>
            <a:r>
              <a:rPr lang="th-TH" sz="2400" dirty="0"/>
              <a:t> 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44075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 lnSpcReduction="10000"/>
          </a:bodyPr>
          <a:lstStyle/>
          <a:p>
            <a:r>
              <a:rPr lang="th-TH" sz="2800" b="1" dirty="0">
                <a:solidFill>
                  <a:srgbClr val="FFFF00"/>
                </a:solidFill>
              </a:rPr>
              <a:t>1.การปฏิบัติงานในลักษณะเป็นเวรหรือเป็นผลัด (ข้อ 1.2)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 </a:t>
            </a:r>
            <a:r>
              <a:rPr lang="th-TH" b="1" dirty="0"/>
              <a:t>ใน 1 เวรหรือ 1 ผลัด ต้องปฏิบัติงานติดต่อกันไม่น้อยกว่า 8 ชม. ทำงานไม่ถึง 8 ชม. ค่าตอบแทนลดลงตามส่วน เศษของชั่วโมงให้ตัดทิ้ง ถ้าถึงครึ่งชั่วโมงนับเป็น 1 ชม.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ต้องมีคำสั่งมอบหมายให้เจ้าหน้าที่ปฏิบัติงานตามข้อ 1.1 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ให้จ่ายค่าตอบแทน ตามข้อ 1.4  (ไม่มีแพทย์) เช่น </a:t>
            </a:r>
            <a:r>
              <a:rPr lang="th-TH" b="1" dirty="0" err="1"/>
              <a:t>ทันตแพทย์</a:t>
            </a:r>
            <a:r>
              <a:rPr lang="th-TH" b="1" dirty="0"/>
              <a:t> 1100 บาท/เวร</a:t>
            </a:r>
          </a:p>
          <a:p>
            <a:r>
              <a:rPr lang="th-TH" b="1" dirty="0"/>
              <a:t>เภสัชกร 720 บาท/เวร พยาบาลวิชาชีพ 600 บาท/เวร พยาบาลเทคนิค/</a:t>
            </a:r>
            <a:r>
              <a:rPr lang="th-TH" b="1" dirty="0" err="1"/>
              <a:t>จพ.สธ</a:t>
            </a:r>
            <a:r>
              <a:rPr lang="th-TH" b="1" dirty="0"/>
              <a:t>. 480 บาท/เวร ฯลฯ</a:t>
            </a:r>
          </a:p>
          <a:p>
            <a:r>
              <a:rPr lang="th-TH" sz="2400" b="1" dirty="0">
                <a:solidFill>
                  <a:srgbClr val="FFFF00"/>
                </a:solidFill>
              </a:rPr>
              <a:t>2.การปฏิบัติงานของแพทย์เวรประจำอาคารผู้ป่วยนอก (ข้อ 1.3 (1) 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 </a:t>
            </a:r>
            <a:r>
              <a:rPr lang="th-TH" b="1" dirty="0"/>
              <a:t>ต้องมีคำสั่งมอบหมายให้เจ้าหน้าที่ปฏิบัติงานตามข้อ 1.1 </a:t>
            </a:r>
            <a:endParaRPr lang="th-TH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จ่ายค่าตอบแทน อัตรา คนละ 1100 บาท/เวร</a:t>
            </a:r>
          </a:p>
          <a:p>
            <a:r>
              <a:rPr lang="th-TH" sz="2400" b="1" dirty="0">
                <a:solidFill>
                  <a:srgbClr val="FFFF00"/>
                </a:solidFill>
              </a:rPr>
              <a:t>3.การปฏิบัติงานของแพทย์เวรในหรือรอให้คำปรึกษา (ข้อ 1.3 (2) 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 </a:t>
            </a:r>
            <a:r>
              <a:rPr lang="th-TH" b="1" dirty="0"/>
              <a:t>ต้องมีคำสั่งมอบหมายให้เจ้าหน้าที่ปฏิบัติงานตามข้อ 1.1 </a:t>
            </a:r>
            <a:endParaRPr lang="th-TH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 </a:t>
            </a:r>
            <a:r>
              <a:rPr lang="th-TH" b="1" dirty="0"/>
              <a:t>จ่ายค่าตอบแทนตามปริมาณงาน (บัญชี 1) หรือไม่ต่ำกว่า คนละ 550 บาท/เวร</a:t>
            </a:r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27708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FFFF00"/>
                </a:solidFill>
              </a:rPr>
              <a:t>4.การปฏิบัติงานของแพทย์ต่างหน่วยบริการ (ข้อ 1.3 (3) 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ต้องมีการขอรับการสนับสนุนและได้รับอนุมัติจาก นพ.</a:t>
            </a:r>
            <a:r>
              <a:rPr lang="th-TH" b="1" dirty="0" err="1"/>
              <a:t>สสจ</a:t>
            </a:r>
            <a:r>
              <a:rPr lang="th-TH" b="1" dirty="0"/>
              <a:t>. ก่อน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จ่ายค่าตอบแทนตามปริมาณงาน (บัญชี 1) หรือไม่ต่ำกว่า ชม.ละ 120 บาท</a:t>
            </a:r>
          </a:p>
          <a:p>
            <a:endParaRPr lang="th-TH" sz="2800" b="1" dirty="0"/>
          </a:p>
          <a:p>
            <a:r>
              <a:rPr lang="th-TH" sz="2800" b="1" dirty="0">
                <a:solidFill>
                  <a:srgbClr val="FFFF00"/>
                </a:solidFill>
              </a:rPr>
              <a:t>5.การปฏิบัติงานของ</a:t>
            </a:r>
            <a:r>
              <a:rPr lang="th-TH" sz="2800" b="1" dirty="0" err="1">
                <a:solidFill>
                  <a:srgbClr val="FFFF00"/>
                </a:solidFill>
              </a:rPr>
              <a:t>ทันตแพทย์</a:t>
            </a:r>
            <a:r>
              <a:rPr lang="th-TH" sz="2800" b="1" dirty="0">
                <a:solidFill>
                  <a:srgbClr val="FFFF00"/>
                </a:solidFill>
              </a:rPr>
              <a:t>ต่างหน่วยบริการ (ข้อ 1.5)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 </a:t>
            </a:r>
            <a:r>
              <a:rPr lang="th-TH" b="1" dirty="0"/>
              <a:t> ต้องมีการขอรับการสนับสนุนและได้รับอนุมัติจาก นพ.</a:t>
            </a:r>
            <a:r>
              <a:rPr lang="th-TH" b="1" dirty="0" err="1"/>
              <a:t>สสจ</a:t>
            </a:r>
            <a:r>
              <a:rPr lang="th-TH" b="1" dirty="0"/>
              <a:t>. ก่อน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จ่ายค่าตอบแทนตามปริมาณงาน (บัญชี 2) หรือไม่ต่ำกว่า ชม.ละ 120บาท</a:t>
            </a:r>
          </a:p>
          <a:p>
            <a:r>
              <a:rPr lang="th-TH" b="1" dirty="0"/>
              <a:t>	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3773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264696"/>
          </a:xfrm>
        </p:spPr>
        <p:txBody>
          <a:bodyPr>
            <a:normAutofit fontScale="92500"/>
          </a:bodyPr>
          <a:lstStyle/>
          <a:p>
            <a:r>
              <a:rPr lang="th-TH" sz="2800" b="1" dirty="0">
                <a:solidFill>
                  <a:srgbClr val="FFFF00"/>
                </a:solidFill>
              </a:rPr>
              <a:t>6.การปฏิบัติงานของพยาบาลวิชาชีพที่ปฏิบัติงานในทีมช่วยผ่าตัด (ข้อ 1.6 (1) 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00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 ต้องมีคำสั่งมอบหมายให้เจ้าหน้าที่ปฏิบัติงาน </a:t>
            </a:r>
            <a:r>
              <a:rPr lang="th-TH" b="1" dirty="0">
                <a:solidFill>
                  <a:srgbClr val="FFFF00"/>
                </a:solidFill>
              </a:rPr>
              <a:t>(พยาบาลวิชาชีพและ </a:t>
            </a:r>
            <a:r>
              <a:rPr lang="th-TH" b="1" dirty="0" err="1">
                <a:solidFill>
                  <a:srgbClr val="FFFF00"/>
                </a:solidFill>
              </a:rPr>
              <a:t>จนท</a:t>
            </a:r>
            <a:r>
              <a:rPr lang="th-TH" b="1" dirty="0">
                <a:solidFill>
                  <a:srgbClr val="FFFF00"/>
                </a:solidFill>
              </a:rPr>
              <a:t>.อื่นฯ)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 </a:t>
            </a:r>
            <a:r>
              <a:rPr lang="th-TH" b="1" dirty="0"/>
              <a:t> จ่ายค่าตอบแทนตามจำนวนผู้ป่วย ในอัตรา 120 บาท/ราย สำหรับผ่าตัดเล็ก</a:t>
            </a:r>
          </a:p>
          <a:p>
            <a:r>
              <a:rPr lang="th-TH" b="1" dirty="0"/>
              <a:t>                  อัตรา 240 บาท/ราย สำหรับผ่าตัดใหญ่  </a:t>
            </a:r>
            <a:r>
              <a:rPr lang="th-TH" b="1" dirty="0">
                <a:solidFill>
                  <a:srgbClr val="FFFF00"/>
                </a:solidFill>
              </a:rPr>
              <a:t>(</a:t>
            </a:r>
            <a:r>
              <a:rPr lang="th-TH" b="1" dirty="0" err="1">
                <a:solidFill>
                  <a:srgbClr val="FFFF00"/>
                </a:solidFill>
              </a:rPr>
              <a:t>จนท</a:t>
            </a:r>
            <a:r>
              <a:rPr lang="th-TH" b="1" dirty="0">
                <a:solidFill>
                  <a:srgbClr val="FFFF00"/>
                </a:solidFill>
              </a:rPr>
              <a:t>.อื่นตามจำนวนผู้ป่วยและอัตราลดลงตามส่วน)</a:t>
            </a:r>
          </a:p>
          <a:p>
            <a:r>
              <a:rPr lang="th-TH" sz="2800" b="1" dirty="0">
                <a:solidFill>
                  <a:srgbClr val="FFFF00"/>
                </a:solidFill>
              </a:rPr>
              <a:t>7.การปฏิบัติงานของพยาบาลที่เตรียมผู้ป่วยและดูแลผู้ป่วยหลังผ่าตัด (ข้อ 1.6(2) )</a:t>
            </a:r>
          </a:p>
          <a:p>
            <a:r>
              <a:rPr lang="th-TH" sz="24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 จ่ายค่าตอบแทนตามจำนวนผู้ป่วยแต่ละรายในอัตราทีมละ 120 บาท สำหรับ ผ่าตัดเล็ก </a:t>
            </a:r>
          </a:p>
          <a:p>
            <a:r>
              <a:rPr lang="th-TH" b="1" dirty="0"/>
              <a:t>                   และ อัตราทีมละ 360 บาท สำหรับผ่าตัดใหญ่</a:t>
            </a:r>
          </a:p>
          <a:p>
            <a:r>
              <a:rPr lang="th-TH" sz="2800" b="1" dirty="0">
                <a:solidFill>
                  <a:srgbClr val="FFFF00"/>
                </a:solidFill>
              </a:rPr>
              <a:t>8.การปฏิบัติงานของเจ้าหน้าที่อื่นในลักษณะเวรรอให้บริการ (</a:t>
            </a:r>
            <a:r>
              <a:rPr lang="en-US" sz="2800" b="1" dirty="0">
                <a:solidFill>
                  <a:srgbClr val="FFFF00"/>
                </a:solidFill>
              </a:rPr>
              <a:t>On call</a:t>
            </a:r>
            <a:r>
              <a:rPr lang="th-TH" sz="2800" b="1" dirty="0">
                <a:solidFill>
                  <a:srgbClr val="FFFF00"/>
                </a:solidFill>
              </a:rPr>
              <a:t>)(ข้อ 1.8)</a:t>
            </a:r>
          </a:p>
          <a:p>
            <a:r>
              <a:rPr lang="th-TH" sz="2600" b="1" u="sng" dirty="0">
                <a:solidFill>
                  <a:srgbClr val="FF0000"/>
                </a:solidFill>
              </a:rPr>
              <a:t>เงื่อนไขและอัตราการจ่ายค่าตอบแทน</a:t>
            </a:r>
            <a:endParaRPr lang="th-TH" sz="2800" b="1" dirty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*</a:t>
            </a:r>
            <a:r>
              <a:rPr lang="th-TH" b="1" dirty="0"/>
              <a:t> ต้องเสนอคณะกรรมการบริหาร รพ.กำหนดลักษณะงานและอัตราค่าตอบแทนตามความเหมาะสม ก่อน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 </a:t>
            </a:r>
            <a:r>
              <a:rPr lang="th-TH" b="1" dirty="0"/>
              <a:t>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*</a:t>
            </a:r>
            <a:r>
              <a:rPr lang="th-TH" b="1" dirty="0"/>
              <a:t> จ่ายค่าตอบแทนโดยเทียบเคียง ข้อ 1.4 (ค่าตอบแทนลักษณะเป็นเวรหรือผลัด)</a:t>
            </a:r>
          </a:p>
          <a:p>
            <a:endParaRPr lang="th-TH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21167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เปอร์สเปคทีฟ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ปอร์สเปคทีฟ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594</TotalTime>
  <Words>1135</Words>
  <Application>Microsoft Office PowerPoint</Application>
  <PresentationFormat>นำเสนอทางหน้าจอ 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1" baseType="lpstr">
      <vt:lpstr>Arial</vt:lpstr>
      <vt:lpstr>Wingdings</vt:lpstr>
      <vt:lpstr>เปอร์สเปคทีฟ</vt:lpstr>
      <vt:lpstr>แนวทางการตรวจสอบการเบิกค่าตอบแทนให้กับเจ้าหน้าที่ปฏิบัติงานให้กับหน่วยบริการในสังกัดกระทรวงสาธารณสุข  </vt:lpstr>
      <vt:lpstr>งานนำเสนอ PowerPoint</vt:lpstr>
      <vt:lpstr>งานนำเสนอ PowerPoint</vt:lpstr>
      <vt:lpstr>แนวทางการจ่ายค่าตอบแทนตามหลักเกณฑ์ วิธีการและเงื่อนไขการจ่ายค่าตอบแทน  ฯ (ฉบับที่ 2) พ.ศ. 2548  </vt:lpstr>
      <vt:lpstr>การจ่ายค่าตอบแทนตามหลักเกณฑ์ วิธีการและเงื่อนไขการจ่ายค่าตอบแทน ฯ (ฉบับที่ 5) พ.ศ. 2552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เจ้าหน้าที่ผู้มีสิทธิได้รับค่าเบี้ยเลี้ยงเหมาจ่าย ตามข้อ 11.4 (ต่อ)</vt:lpstr>
      <vt:lpstr>เจ้าหน้าที่ผู้มีสิทธิได้รับค่าเบี้ยเลี้ยงเหมาจ่าย ตามข้อ 11.4 (ต่อ)</vt:lpstr>
      <vt:lpstr>2.วิธีการนับระยะเวลา ตามข้อ 11.5.2</vt:lpstr>
      <vt:lpstr>2.วิธีการนับระยะเวลา ตามข้อ 11.5.2 (ต่อ)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สรุปประเด็นซักซ้อมความเข้าใจแนวทางการปฏิบัติ ตามหลักเกณฑ์การจ่ายค่าตอบแทนฯ (ฉบับที่ 11)  พ.ศ. 2559 (ตามหนังสือ ก.สธ. ที่ 0202.3.1/1107 ลว.28 มี.ค.2561)</dc:title>
  <dc:creator>48@Computer</dc:creator>
  <cp:lastModifiedBy>user</cp:lastModifiedBy>
  <cp:revision>76</cp:revision>
  <dcterms:created xsi:type="dcterms:W3CDTF">2018-04-13T04:39:47Z</dcterms:created>
  <dcterms:modified xsi:type="dcterms:W3CDTF">2019-03-05T18:30:15Z</dcterms:modified>
</cp:coreProperties>
</file>