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1" r:id="rId1"/>
  </p:sldMasterIdLst>
  <p:notesMasterIdLst>
    <p:notesMasterId r:id="rId34"/>
  </p:notesMasterIdLst>
  <p:handoutMasterIdLst>
    <p:handoutMasterId r:id="rId35"/>
  </p:handoutMasterIdLst>
  <p:sldIdLst>
    <p:sldId id="257" r:id="rId2"/>
    <p:sldId id="258" r:id="rId3"/>
    <p:sldId id="301" r:id="rId4"/>
    <p:sldId id="260" r:id="rId5"/>
    <p:sldId id="259" r:id="rId6"/>
    <p:sldId id="306" r:id="rId7"/>
    <p:sldId id="262" r:id="rId8"/>
    <p:sldId id="264" r:id="rId9"/>
    <p:sldId id="265" r:id="rId10"/>
    <p:sldId id="304" r:id="rId11"/>
    <p:sldId id="266" r:id="rId12"/>
    <p:sldId id="267" r:id="rId13"/>
    <p:sldId id="315" r:id="rId14"/>
    <p:sldId id="305" r:id="rId15"/>
    <p:sldId id="269" r:id="rId16"/>
    <p:sldId id="270" r:id="rId17"/>
    <p:sldId id="316" r:id="rId18"/>
    <p:sldId id="272" r:id="rId19"/>
    <p:sldId id="317" r:id="rId20"/>
    <p:sldId id="318" r:id="rId21"/>
    <p:sldId id="275" r:id="rId22"/>
    <p:sldId id="309" r:id="rId23"/>
    <p:sldId id="319" r:id="rId24"/>
    <p:sldId id="320" r:id="rId25"/>
    <p:sldId id="321" r:id="rId26"/>
    <p:sldId id="280" r:id="rId27"/>
    <p:sldId id="313" r:id="rId28"/>
    <p:sldId id="282" r:id="rId29"/>
    <p:sldId id="276" r:id="rId30"/>
    <p:sldId id="277" r:id="rId31"/>
    <p:sldId id="278" r:id="rId32"/>
    <p:sldId id="322" r:id="rId33"/>
  </p:sldIdLst>
  <p:sldSz cx="12192000" cy="6858000"/>
  <p:notesSz cx="67833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00"/>
    <a:srgbClr val="006600"/>
    <a:srgbClr val="3A668A"/>
    <a:srgbClr val="663300"/>
    <a:srgbClr val="003399"/>
    <a:srgbClr val="008000"/>
    <a:srgbClr val="993366"/>
    <a:srgbClr val="996633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6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5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9468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2351" y="1"/>
            <a:ext cx="2939468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5D6F1-133B-47C0-ACC7-B5CD0FE05D36}" type="datetimeFigureOut">
              <a:rPr lang="en-US" smtClean="0"/>
              <a:t>3/2/2019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39468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2351" y="9428584"/>
            <a:ext cx="2939468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18FA4-764F-4B19-B7B3-09CBA77D4F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350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9468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2351" y="1"/>
            <a:ext cx="2939468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A93D4-31E0-43EC-B5D3-E001DBD05F5A}" type="datetimeFigureOut">
              <a:rPr lang="en-US" smtClean="0"/>
              <a:t>3/2/2019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4338" y="1239838"/>
            <a:ext cx="5954712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339" y="4777195"/>
            <a:ext cx="542671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9468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2351" y="9428584"/>
            <a:ext cx="2939468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9D97C9-0F4C-4632-AA5D-1FD78D52BB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461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EC2F75-36D1-41D9-9FC5-2CA46AEEAD69}" type="slidenum">
              <a:rPr lang="en-US" smtClean="0">
                <a:latin typeface="Arial" pitchFamily="34" charset="0"/>
              </a:rPr>
              <a:pPr/>
              <a:t>1</a:t>
            </a:fld>
            <a:endParaRPr lang="th-TH" dirty="0" smtClean="0">
              <a:latin typeface="Arial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9751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4478F-0A39-449A-9C65-C9D96E23107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870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4478F-0A39-449A-9C65-C9D96E23107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838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4478F-0A39-449A-9C65-C9D96E23107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990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4478F-0A39-449A-9C65-C9D96E23107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801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4478F-0A39-449A-9C65-C9D96E23107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9235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4478F-0A39-449A-9C65-C9D96E23107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750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4478F-0A39-449A-9C65-C9D96E23107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9855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4478F-0A39-449A-9C65-C9D96E23107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9074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FDAF5A-A6B0-4B2E-998A-AF28E8F8DB46}" type="slidenum">
              <a:rPr lang="en-US" smtClean="0">
                <a:latin typeface="Arial" charset="0"/>
              </a:rPr>
              <a:pPr/>
              <a:t>21</a:t>
            </a:fld>
            <a:endParaRPr lang="en-US" smtClean="0">
              <a:latin typeface="Arial" charset="0"/>
            </a:endParaRPr>
          </a:p>
        </p:txBody>
      </p:sp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3840781" y="9428584"/>
            <a:ext cx="294103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FEA6279-2850-4C3D-AAD3-66B197A9BB22}" type="slidenum">
              <a:rPr lang="en-US" sz="1200"/>
              <a:pPr algn="r"/>
              <a:t>21</a:t>
            </a:fld>
            <a:endParaRPr lang="th-TH" sz="1200"/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15112" cy="3722687"/>
          </a:xfrm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8339" y="4713432"/>
            <a:ext cx="5426710" cy="4468710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h-TH" sz="28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4789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0350E6-3885-4482-A006-D9B9D2FF19A4}" type="slidenum">
              <a:rPr lang="en-US" smtClean="0">
                <a:latin typeface="Arial" charset="0"/>
              </a:rPr>
              <a:pPr/>
              <a:t>26</a:t>
            </a:fld>
            <a:endParaRPr lang="en-US" dirty="0" smtClean="0">
              <a:latin typeface="Arial" charset="0"/>
            </a:endParaRPr>
          </a:p>
        </p:txBody>
      </p:sp>
      <p:sp>
        <p:nvSpPr>
          <p:cNvPr id="50179" name="Rectangle 7"/>
          <p:cNvSpPr txBox="1">
            <a:spLocks noGrp="1" noChangeArrowheads="1"/>
          </p:cNvSpPr>
          <p:nvPr/>
        </p:nvSpPr>
        <p:spPr bwMode="auto">
          <a:xfrm>
            <a:off x="3840781" y="9428584"/>
            <a:ext cx="294103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BBDFA3C-7EC0-43E0-A0B4-B235FF5A3D82}" type="slidenum">
              <a:rPr lang="en-US" sz="1200"/>
              <a:pPr algn="r"/>
              <a:t>26</a:t>
            </a:fld>
            <a:endParaRPr lang="th-TH" sz="1200" dirty="0"/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15112" cy="3722687"/>
          </a:xfrm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8339" y="4713432"/>
            <a:ext cx="5426710" cy="4468710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h-TH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673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529EF7-66BA-4009-A7B8-C66F35D34AAD}" type="slidenum">
              <a:rPr lang="en-US" smtClean="0">
                <a:latin typeface="Arial" charset="0"/>
              </a:rPr>
              <a:pPr/>
              <a:t>2</a:t>
            </a:fld>
            <a:endParaRPr lang="en-US" dirty="0" smtClean="0">
              <a:latin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3637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2690F2-0CBA-4B71-9684-C5B2C5C891BE}" type="slidenum">
              <a:rPr lang="en-US" smtClean="0">
                <a:latin typeface="Arial" charset="0"/>
              </a:rPr>
              <a:pPr/>
              <a:t>28</a:t>
            </a:fld>
            <a:endParaRPr lang="en-US" dirty="0" smtClean="0">
              <a:latin typeface="Arial" charset="0"/>
            </a:endParaRPr>
          </a:p>
        </p:txBody>
      </p:sp>
      <p:sp>
        <p:nvSpPr>
          <p:cNvPr id="52227" name="Rectangle 7"/>
          <p:cNvSpPr txBox="1">
            <a:spLocks noGrp="1" noChangeArrowheads="1"/>
          </p:cNvSpPr>
          <p:nvPr/>
        </p:nvSpPr>
        <p:spPr bwMode="auto">
          <a:xfrm>
            <a:off x="3840781" y="9428584"/>
            <a:ext cx="294103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57E838D-1A48-492E-898E-CD95FD6C6B9B}" type="slidenum">
              <a:rPr lang="en-US" sz="1200"/>
              <a:pPr algn="r"/>
              <a:t>28</a:t>
            </a:fld>
            <a:endParaRPr lang="th-TH" sz="1200" dirty="0"/>
          </a:p>
        </p:txBody>
      </p:sp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15112" cy="3722687"/>
          </a:xfrm>
          <a:ln/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8339" y="4713432"/>
            <a:ext cx="5426710" cy="4468710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h-TH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2780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CE655B-6AF2-4D7F-99F8-0F6665318CDB}" type="slidenum">
              <a:rPr lang="en-US" smtClean="0">
                <a:latin typeface="Arial" charset="0"/>
              </a:rPr>
              <a:pPr/>
              <a:t>29</a:t>
            </a:fld>
            <a:endParaRPr lang="en-US" dirty="0" smtClean="0">
              <a:latin typeface="Arial" charset="0"/>
            </a:endParaRPr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3840781" y="9428584"/>
            <a:ext cx="294103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00413F6-D3D9-4ED9-80CC-DECADB17C5B3}" type="slidenum">
              <a:rPr lang="en-US" sz="1200"/>
              <a:pPr algn="r"/>
              <a:t>29</a:t>
            </a:fld>
            <a:endParaRPr lang="th-TH" sz="1200" dirty="0"/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15112" cy="3722687"/>
          </a:xfrm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8339" y="4713432"/>
            <a:ext cx="5426710" cy="4468710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h-TH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9403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FAF482-4056-4D9D-9674-D53C7672B32E}" type="slidenum">
              <a:rPr lang="en-US" smtClean="0">
                <a:latin typeface="Arial" charset="0"/>
              </a:rPr>
              <a:pPr/>
              <a:t>30</a:t>
            </a:fld>
            <a:endParaRPr lang="en-US" dirty="0" smtClean="0">
              <a:latin typeface="Arial" charset="0"/>
            </a:endParaRPr>
          </a:p>
        </p:txBody>
      </p:sp>
      <p:sp>
        <p:nvSpPr>
          <p:cNvPr id="48131" name="Rectangle 7"/>
          <p:cNvSpPr txBox="1">
            <a:spLocks noGrp="1" noChangeArrowheads="1"/>
          </p:cNvSpPr>
          <p:nvPr/>
        </p:nvSpPr>
        <p:spPr bwMode="auto">
          <a:xfrm>
            <a:off x="3840781" y="9428584"/>
            <a:ext cx="294103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B479434-68F7-46A9-8CC6-719A2D7C2DAC}" type="slidenum">
              <a:rPr lang="en-US" sz="1200"/>
              <a:pPr algn="r"/>
              <a:t>30</a:t>
            </a:fld>
            <a:endParaRPr lang="th-TH" sz="1200" dirty="0"/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15112" cy="3722687"/>
          </a:xfrm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8339" y="4713432"/>
            <a:ext cx="5426710" cy="4468710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h-TH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6169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4478F-0A39-449A-9C65-C9D96E231074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416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4478F-0A39-449A-9C65-C9D96E23107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798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4478F-0A39-449A-9C65-C9D96E23107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836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4478F-0A39-449A-9C65-C9D96E23107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395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4478F-0A39-449A-9C65-C9D96E23107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686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4478F-0A39-449A-9C65-C9D96E23107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0637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4478F-0A39-449A-9C65-C9D96E23107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325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4478F-0A39-449A-9C65-C9D96E23107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01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215F-6D93-4410-897B-CEFF929875EB}" type="datetimeFigureOut">
              <a:rPr lang="en-US" smtClean="0"/>
              <a:t>3/2/2019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FF34-319D-4606-A5F5-6BD5564CBB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819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215F-6D93-4410-897B-CEFF929875EB}" type="datetimeFigureOut">
              <a:rPr lang="en-US" smtClean="0"/>
              <a:t>3/2/2019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FF34-319D-4606-A5F5-6BD5564CBB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381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215F-6D93-4410-897B-CEFF929875EB}" type="datetimeFigureOut">
              <a:rPr lang="en-US" smtClean="0"/>
              <a:t>3/2/2019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FF34-319D-4606-A5F5-6BD5564CBBD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1601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215F-6D93-4410-897B-CEFF929875EB}" type="datetimeFigureOut">
              <a:rPr lang="en-US" smtClean="0"/>
              <a:t>3/2/2019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FF34-319D-4606-A5F5-6BD5564CBB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293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215F-6D93-4410-897B-CEFF929875EB}" type="datetimeFigureOut">
              <a:rPr lang="en-US" smtClean="0"/>
              <a:t>3/2/2019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FF34-319D-4606-A5F5-6BD5564CBBD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7052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215F-6D93-4410-897B-CEFF929875EB}" type="datetimeFigureOut">
              <a:rPr lang="en-US" smtClean="0"/>
              <a:t>3/2/2019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FF34-319D-4606-A5F5-6BD5564CBB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8386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215F-6D93-4410-897B-CEFF929875EB}" type="datetimeFigureOut">
              <a:rPr lang="en-US" smtClean="0"/>
              <a:t>3/2/2019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FF34-319D-4606-A5F5-6BD5564CBB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0648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215F-6D93-4410-897B-CEFF929875EB}" type="datetimeFigureOut">
              <a:rPr lang="en-US" smtClean="0"/>
              <a:t>3/2/2019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FF34-319D-4606-A5F5-6BD5564CBB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9285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3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dirty="0"/>
          </a:p>
        </p:txBody>
      </p:sp>
      <p:sp>
        <p:nvSpPr>
          <p:cNvPr id="4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dirty="0"/>
          </a:p>
        </p:txBody>
      </p:sp>
      <p:sp>
        <p:nvSpPr>
          <p:cNvPr id="5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508B1-3B97-4EE2-ABB9-EC745EB084FF}" type="slidenum">
              <a:rPr lang="en-US"/>
              <a:pPr>
                <a:defRPr/>
              </a:pPr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27336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215F-6D93-4410-897B-CEFF929875EB}" type="datetimeFigureOut">
              <a:rPr lang="en-US" smtClean="0"/>
              <a:t>3/2/2019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FF34-319D-4606-A5F5-6BD5564CBB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408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215F-6D93-4410-897B-CEFF929875EB}" type="datetimeFigureOut">
              <a:rPr lang="en-US" smtClean="0"/>
              <a:t>3/2/2019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FF34-319D-4606-A5F5-6BD5564CBB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668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215F-6D93-4410-897B-CEFF929875EB}" type="datetimeFigureOut">
              <a:rPr lang="en-US" smtClean="0"/>
              <a:t>3/2/2019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FF34-319D-4606-A5F5-6BD5564CBB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67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215F-6D93-4410-897B-CEFF929875EB}" type="datetimeFigureOut">
              <a:rPr lang="en-US" smtClean="0"/>
              <a:t>3/2/2019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FF34-319D-4606-A5F5-6BD5564CBB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20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215F-6D93-4410-897B-CEFF929875EB}" type="datetimeFigureOut">
              <a:rPr lang="en-US" smtClean="0"/>
              <a:t>3/2/2019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FF34-319D-4606-A5F5-6BD5564CBB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902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215F-6D93-4410-897B-CEFF929875EB}" type="datetimeFigureOut">
              <a:rPr lang="en-US" smtClean="0"/>
              <a:t>3/2/2019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FF34-319D-4606-A5F5-6BD5564CBB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617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215F-6D93-4410-897B-CEFF929875EB}" type="datetimeFigureOut">
              <a:rPr lang="en-US" smtClean="0"/>
              <a:t>3/2/2019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FF34-319D-4606-A5F5-6BD5564CBB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04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215F-6D93-4410-897B-CEFF929875EB}" type="datetimeFigureOut">
              <a:rPr lang="en-US" smtClean="0"/>
              <a:t>3/2/2019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FF34-319D-4606-A5F5-6BD5564CBB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9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5215F-6D93-4410-897B-CEFF929875EB}" type="datetimeFigureOut">
              <a:rPr lang="en-US" smtClean="0"/>
              <a:t>3/2/2019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4CDFF34-319D-4606-A5F5-6BD5564CBB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61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  <p:sldLayoutId id="2147483903" r:id="rId12"/>
    <p:sldLayoutId id="2147483904" r:id="rId13"/>
    <p:sldLayoutId id="2147483905" r:id="rId14"/>
    <p:sldLayoutId id="2147483906" r:id="rId15"/>
    <p:sldLayoutId id="2147483907" r:id="rId16"/>
    <p:sldLayoutId id="214748390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788457" y="272252"/>
            <a:ext cx="8143875" cy="4712677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342900" indent="-342900" algn="ctr">
              <a:spcBef>
                <a:spcPts val="4000"/>
              </a:spcBef>
              <a:defRPr/>
            </a:pPr>
            <a:r>
              <a:rPr lang="th-TH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Verdana" panose="020B0604030504040204" pitchFamily="34" charset="0"/>
                <a:cs typeface="TH SarabunPSK" panose="020B0500040200020003" pitchFamily="34" charset="-34"/>
              </a:rPr>
              <a:t>การ</a:t>
            </a:r>
            <a:r>
              <a:rPr lang="th-TH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Verdana" panose="020B0604030504040204" pitchFamily="34" charset="0"/>
                <a:cs typeface="TH SarabunPSK" panose="020B0500040200020003" pitchFamily="34" charset="-34"/>
              </a:rPr>
              <a:t>เบิกจ่ายค่าใช้จ่าย</a:t>
            </a:r>
          </a:p>
          <a:p>
            <a:pPr marL="342900" indent="-342900" algn="ctr">
              <a:spcBef>
                <a:spcPts val="4000"/>
              </a:spcBef>
              <a:defRPr/>
            </a:pPr>
            <a:r>
              <a:rPr lang="th-TH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Verdana" panose="020B0604030504040204" pitchFamily="34" charset="0"/>
                <a:cs typeface="TH SarabunPSK" panose="020B0500040200020003" pitchFamily="34" charset="-34"/>
              </a:rPr>
              <a:t>ในการ</a:t>
            </a:r>
            <a:r>
              <a:rPr lang="th-TH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Verdana" panose="020B0604030504040204" pitchFamily="34" charset="0"/>
                <a:cs typeface="TH SarabunPSK" panose="020B0500040200020003" pitchFamily="34" charset="-34"/>
              </a:rPr>
              <a:t>ฝึกอบรม การจัดงาน </a:t>
            </a:r>
          </a:p>
          <a:p>
            <a:pPr marL="342900" indent="-342900" algn="ctr">
              <a:spcBef>
                <a:spcPts val="4000"/>
              </a:spcBef>
              <a:defRPr/>
            </a:pPr>
            <a:r>
              <a:rPr lang="th-TH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Verdana" panose="020B0604030504040204" pitchFamily="34" charset="0"/>
                <a:cs typeface="TH SarabunPSK" panose="020B0500040200020003" pitchFamily="34" charset="-34"/>
              </a:rPr>
              <a:t>และการประชุมระหว่างประเทศ</a:t>
            </a:r>
            <a:endParaRPr lang="th-TH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Verdan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819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fld id="{7DD53FEE-9C06-4EAE-9409-97D6A52E6A4C}" type="slidenum">
              <a:rPr lang="en-US" smtClean="0"/>
              <a:pPr/>
              <a:t>1</a:t>
            </a:fld>
            <a:endParaRPr lang="th-TH" dirty="0" smtClean="0"/>
          </a:p>
        </p:txBody>
      </p:sp>
      <p:sp>
        <p:nvSpPr>
          <p:cNvPr id="2" name="กล่องข้อความ 1"/>
          <p:cNvSpPr txBox="1"/>
          <p:nvPr/>
        </p:nvSpPr>
        <p:spPr>
          <a:xfrm>
            <a:off x="5474677" y="4984929"/>
            <a:ext cx="45966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b="1" dirty="0" smtClean="0">
                <a:solidFill>
                  <a:srgbClr val="006600"/>
                </a:solidFill>
              </a:rPr>
              <a:t>กอบกาญจน์  ศิริเจริญธรรม</a:t>
            </a:r>
          </a:p>
          <a:p>
            <a:r>
              <a:rPr lang="th-TH" sz="3200" b="1" dirty="0" smtClean="0">
                <a:solidFill>
                  <a:srgbClr val="006600"/>
                </a:solidFill>
              </a:rPr>
              <a:t>นักวิชาการคลัง</a:t>
            </a:r>
            <a:r>
              <a:rPr lang="th-TH" sz="3200" b="1" dirty="0" smtClean="0">
                <a:solidFill>
                  <a:srgbClr val="006600"/>
                </a:solidFill>
              </a:rPr>
              <a:t>ชำนาญการ</a:t>
            </a:r>
            <a:endParaRPr lang="th-TH" sz="3200" b="1" dirty="0" smtClean="0">
              <a:solidFill>
                <a:srgbClr val="006600"/>
              </a:solidFill>
            </a:endParaRPr>
          </a:p>
          <a:p>
            <a:r>
              <a:rPr lang="th-TH" sz="3200" b="1" dirty="0" smtClean="0">
                <a:solidFill>
                  <a:srgbClr val="006600"/>
                </a:solidFill>
              </a:rPr>
              <a:t>สำนักงานคลังจังหวัดสระแก้ว</a:t>
            </a:r>
            <a:endParaRPr lang="th-TH" sz="32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551430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531105" y="514102"/>
            <a:ext cx="7541643" cy="1112818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4000" b="1" dirty="0" smtClean="0">
                <a:solidFill>
                  <a:srgbClr val="3A66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ค่าใช้จ่ายของส่วนราชการที่จัดการฝึกอบรม </a:t>
            </a:r>
            <a:br>
              <a:rPr lang="th-TH" sz="4000" b="1" dirty="0" smtClean="0">
                <a:solidFill>
                  <a:srgbClr val="3A66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b="1" dirty="0" smtClean="0">
                <a:solidFill>
                  <a:srgbClr val="3A66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(ข้อ </a:t>
            </a:r>
            <a:r>
              <a:rPr lang="th-TH" sz="4000" b="1" dirty="0">
                <a:solidFill>
                  <a:srgbClr val="3A66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8</a:t>
            </a:r>
            <a:r>
              <a:rPr lang="th-TH" sz="4000" b="1" dirty="0" smtClean="0">
                <a:solidFill>
                  <a:srgbClr val="3A66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วรรคหนึ่ง)</a:t>
            </a:r>
            <a:endParaRPr lang="th-TH" sz="4000" b="1" dirty="0">
              <a:solidFill>
                <a:srgbClr val="3A66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221942" y="2274367"/>
            <a:ext cx="8385196" cy="305023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Clr>
                <a:srgbClr val="A53010"/>
              </a:buClr>
            </a:pPr>
            <a:r>
              <a:rPr lang="th-TH" sz="48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 / หลักสูตร การฝึกอบรม </a:t>
            </a:r>
            <a:r>
              <a:rPr lang="th-TH" sz="48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48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8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</a:t>
            </a:r>
            <a:r>
              <a:rPr lang="th-TH" sz="48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ส่วนราชการจัดหรือจัดร่วมกับหน่วยงานอื่น </a:t>
            </a:r>
            <a:r>
              <a:rPr lang="th-TH" sz="4800" b="1" u="sng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ต้องได้รับอนุมัติจากหัวหน้าส่วนราชการ</a:t>
            </a:r>
            <a:endParaRPr lang="en-US" sz="4800" b="1" u="sng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6434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9269" y="416504"/>
            <a:ext cx="7315200" cy="854156"/>
          </a:xfr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 eaLnBrk="1" hangingPunct="1"/>
            <a:r>
              <a:rPr lang="th-TH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ค่าใช้จ่ายของส่วนราชการที่จัดการ</a:t>
            </a:r>
            <a:r>
              <a:rPr lang="th-TH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ฝึกอบรม </a:t>
            </a:r>
          </a:p>
        </p:txBody>
      </p:sp>
      <p:sp>
        <p:nvSpPr>
          <p:cNvPr id="10243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1379269" y="1393827"/>
            <a:ext cx="8303408" cy="5006974"/>
          </a:xfrm>
          <a:noFill/>
          <a:ln w="28575">
            <a:noFill/>
          </a:ln>
        </p:spPr>
        <p:txBody>
          <a:bodyPr>
            <a:normAutofit fontScale="92500" lnSpcReduction="10000"/>
          </a:bodyPr>
          <a:lstStyle/>
          <a:p>
            <a:pPr marL="0" indent="0" algn="thaiDist">
              <a:buNone/>
              <a:tabLst>
                <a:tab pos="536575" algn="l"/>
                <a:tab pos="812800" algn="l"/>
                <a:tab pos="1349375" algn="l"/>
              </a:tabLst>
            </a:pPr>
            <a:r>
              <a:rPr lang="th-TH" sz="2600" b="1" u="sng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ค่าใช้จ่ายในการฝึกอบรมมี 2</a:t>
            </a:r>
            <a:r>
              <a:rPr lang="th-TH" sz="2600" b="1" u="sng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600" b="1" u="sng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ประเภท</a:t>
            </a:r>
          </a:p>
          <a:p>
            <a:pPr marL="0" indent="0" algn="thaiDist">
              <a:buNone/>
              <a:tabLst>
                <a:tab pos="536575" algn="l"/>
                <a:tab pos="812800" algn="l"/>
                <a:tab pos="1349375" algn="l"/>
              </a:tabLst>
            </a:pPr>
            <a:r>
              <a:rPr lang="th-TH" sz="2600" dirty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600" b="1" dirty="0">
                <a:solidFill>
                  <a:schemeClr val="accent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2600" b="1" dirty="0" smtClean="0">
                <a:solidFill>
                  <a:schemeClr val="accent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2600" b="1" dirty="0">
                <a:solidFill>
                  <a:schemeClr val="accent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ค่าใช้จ่ายที่เป็นดุลพินิจหัวหน้าส่วนราชการ (เบิกได้เท่าที่จ่ายจริง)</a:t>
            </a:r>
          </a:p>
          <a:p>
            <a:pPr marL="0" indent="0" algn="thaiDist">
              <a:buNone/>
              <a:tabLst>
                <a:tab pos="536575" algn="l"/>
                <a:tab pos="812800" algn="l"/>
                <a:tab pos="1349375" algn="l"/>
              </a:tabLst>
            </a:pP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26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(1) ค่าใช้จ่าย</a:t>
            </a:r>
            <a:r>
              <a:rPr lang="th-TH" sz="26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เกี่ยวกับการใช้และการตกแต่งสถานที่ฝึกอบรม</a:t>
            </a:r>
          </a:p>
          <a:p>
            <a:pPr marL="0" indent="0" algn="thaiDist">
              <a:buNone/>
              <a:tabLst>
                <a:tab pos="536575" algn="l"/>
                <a:tab pos="812800" algn="l"/>
                <a:tab pos="1349375" algn="l"/>
              </a:tabLst>
            </a:pPr>
            <a:r>
              <a:rPr lang="th-TH" sz="26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26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(2) ค่าใช้จ่าย</a:t>
            </a:r>
            <a:r>
              <a:rPr lang="th-TH" sz="26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ในพิธีเปิด </a:t>
            </a:r>
            <a:r>
              <a:rPr lang="en-US" sz="26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sz="26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ปิด การฝึกอบรม</a:t>
            </a:r>
            <a:endParaRPr lang="en-US" sz="2600" b="1" dirty="0">
              <a:solidFill>
                <a:srgbClr val="040E08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buNone/>
              <a:tabLst>
                <a:tab pos="536575" algn="l"/>
                <a:tab pos="812800" algn="l"/>
                <a:tab pos="1349375" algn="l"/>
              </a:tabLst>
            </a:pPr>
            <a:r>
              <a:rPr lang="en-US" sz="26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26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(3) ค่า</a:t>
            </a:r>
            <a:r>
              <a:rPr lang="th-TH" sz="26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วัสดุ  เครื่องเขียนและอุปกรณ์</a:t>
            </a:r>
            <a:endParaRPr lang="en-US" sz="2600" b="1" dirty="0">
              <a:solidFill>
                <a:srgbClr val="040E08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buNone/>
              <a:tabLst>
                <a:tab pos="536575" algn="l"/>
                <a:tab pos="812800" algn="l"/>
                <a:tab pos="1349375" algn="l"/>
              </a:tabLst>
            </a:pPr>
            <a:r>
              <a:rPr lang="en-US" sz="26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26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(4) ค่า</a:t>
            </a:r>
            <a:r>
              <a:rPr lang="th-TH" sz="26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ประกาศนียบัตร </a:t>
            </a:r>
            <a:r>
              <a:rPr lang="en-US" sz="26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2600" b="1" dirty="0">
              <a:solidFill>
                <a:srgbClr val="040E08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buNone/>
              <a:tabLst>
                <a:tab pos="536575" algn="l"/>
                <a:tab pos="812800" algn="l"/>
                <a:tab pos="1349375" algn="l"/>
              </a:tabLst>
            </a:pPr>
            <a:r>
              <a:rPr lang="th-TH" sz="26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(5) ค่า</a:t>
            </a:r>
            <a:r>
              <a:rPr lang="th-TH" sz="26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ถ่ายเอกสาร  ค่าพิมพ์เอกสารและสิ่งพิมพ์ </a:t>
            </a:r>
            <a:endParaRPr lang="th-TH" sz="2600" b="1" dirty="0" smtClean="0">
              <a:solidFill>
                <a:srgbClr val="040E08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buNone/>
              <a:tabLst>
                <a:tab pos="536575" algn="l"/>
                <a:tab pos="812800" algn="l"/>
                <a:tab pos="1349375" algn="l"/>
              </a:tabLst>
            </a:pPr>
            <a:r>
              <a:rPr lang="th-TH" sz="26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6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(6) ค่า</a:t>
            </a:r>
            <a:r>
              <a:rPr lang="th-TH" sz="26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หนังสือสำหรับผู้เข้ารับการ</a:t>
            </a:r>
            <a:r>
              <a:rPr lang="th-TH" sz="26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ฝึกอบรม</a:t>
            </a:r>
          </a:p>
          <a:p>
            <a:pPr marL="0" indent="0" algn="thaiDist">
              <a:buNone/>
              <a:tabLst>
                <a:tab pos="536575" algn="l"/>
                <a:tab pos="812800" algn="l"/>
                <a:tab pos="1349375" algn="l"/>
              </a:tabLst>
            </a:pPr>
            <a:r>
              <a:rPr lang="th-TH" sz="26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6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(7) ค่าใช้จ่าย</a:t>
            </a:r>
            <a:r>
              <a:rPr lang="th-TH" sz="26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ในการ</a:t>
            </a:r>
            <a:r>
              <a:rPr lang="th-TH" sz="26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ติดต่อสื่อสาร</a:t>
            </a:r>
          </a:p>
          <a:p>
            <a:pPr marL="0" indent="0" algn="thaiDist">
              <a:buNone/>
              <a:tabLst>
                <a:tab pos="536575" algn="l"/>
                <a:tab pos="812800" algn="l"/>
                <a:tab pos="1349375" algn="l"/>
              </a:tabLst>
            </a:pPr>
            <a:r>
              <a:rPr lang="th-TH" sz="26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6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(8) ค่า</a:t>
            </a:r>
            <a:r>
              <a:rPr lang="th-TH" sz="26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เช่าอุปกรณ์ต่างๆ ในการ</a:t>
            </a:r>
            <a:r>
              <a:rPr lang="th-TH" sz="26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ฝึกอบรม</a:t>
            </a:r>
          </a:p>
          <a:p>
            <a:pPr marL="0" indent="0" algn="thaiDist">
              <a:buNone/>
              <a:tabLst>
                <a:tab pos="536575" algn="l"/>
                <a:tab pos="812800" algn="l"/>
                <a:tab pos="1349375" algn="l"/>
              </a:tabLst>
            </a:pPr>
            <a:r>
              <a:rPr lang="th-TH" sz="26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6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(9) ค่าอาหาร</a:t>
            </a:r>
            <a:r>
              <a:rPr lang="th-TH" sz="26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ว่างและเครื่องดื่ม </a:t>
            </a:r>
            <a:r>
              <a:rPr lang="th-TH" sz="26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****</a:t>
            </a:r>
            <a:endParaRPr lang="th-TH" sz="2600" b="1" dirty="0">
              <a:solidFill>
                <a:srgbClr val="040E08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buNone/>
              <a:tabLst>
                <a:tab pos="536575" algn="l"/>
                <a:tab pos="812800" algn="l"/>
                <a:tab pos="1349375" algn="l"/>
              </a:tabLst>
            </a:pPr>
            <a:endParaRPr lang="th-TH" sz="3200" b="1" dirty="0">
              <a:solidFill>
                <a:srgbClr val="040E08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985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1223158" y="428605"/>
            <a:ext cx="8944809" cy="6048375"/>
          </a:xfrm>
          <a:noFill/>
          <a:ln w="28575">
            <a:noFill/>
          </a:ln>
        </p:spPr>
        <p:txBody>
          <a:bodyPr>
            <a:normAutofit/>
          </a:bodyPr>
          <a:lstStyle/>
          <a:p>
            <a:pPr marL="0" indent="0" algn="thaiDist">
              <a:buNone/>
              <a:tabLst>
                <a:tab pos="536575" algn="l"/>
                <a:tab pos="987425" algn="l"/>
              </a:tabLst>
            </a:pPr>
            <a:r>
              <a:rPr lang="th-TH" sz="28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th-TH" sz="2800" b="1" dirty="0" smtClean="0">
              <a:solidFill>
                <a:srgbClr val="040E08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buNone/>
              <a:tabLst>
                <a:tab pos="536575" algn="l"/>
                <a:tab pos="987425" algn="l"/>
              </a:tabLst>
            </a:pPr>
            <a:r>
              <a:rPr lang="th-TH" sz="28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8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(๙)</a:t>
            </a:r>
            <a:r>
              <a:rPr lang="th-TH" sz="28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ค่าอาหารว่างและเครื่องดื่ม </a:t>
            </a:r>
            <a:r>
              <a:rPr lang="th-TH" sz="28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***</a:t>
            </a:r>
          </a:p>
          <a:p>
            <a:pPr marL="0" indent="0" algn="thaiDist">
              <a:buNone/>
              <a:tabLst>
                <a:tab pos="536575" algn="l"/>
                <a:tab pos="987425" algn="l"/>
              </a:tabLst>
            </a:pPr>
            <a:r>
              <a:rPr lang="th-TH" sz="28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*</a:t>
            </a:r>
            <a:r>
              <a:rPr lang="th-TH" sz="2800" b="1" u="sng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แม้ค่าใช้จ่ายรายการนี้จะสามารถเบิกจ่ายได้เท่าที่จ่ายจริง ตามความจำเป็น </a:t>
            </a:r>
          </a:p>
          <a:p>
            <a:pPr marL="0" indent="0" algn="thaiDist">
              <a:buNone/>
              <a:tabLst>
                <a:tab pos="536575" algn="l"/>
                <a:tab pos="987425" algn="l"/>
              </a:tabLst>
            </a:pPr>
            <a:r>
              <a:rPr lang="th-TH" sz="2800" b="1" u="sng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แต่ขณะนี้มาตรการประหยัดยังใช้บังคับอยู่ จึงต้องเป็นไปตามมาตรการประหยัด </a:t>
            </a:r>
          </a:p>
          <a:p>
            <a:pPr marL="0" indent="0" algn="thaiDist">
              <a:buNone/>
              <a:tabLst>
                <a:tab pos="536575" algn="l"/>
                <a:tab pos="987425" algn="l"/>
              </a:tabLst>
            </a:pPr>
            <a:r>
              <a:rPr lang="th-TH" sz="2800" b="1" u="sng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หากส่วนราชการผู้จัดการฝึกอบรมไม่สามารถปฏิบัติตาม</a:t>
            </a:r>
            <a:r>
              <a:rPr lang="th-TH" sz="2800" b="1" u="sng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มาตรการประหยัดได้</a:t>
            </a:r>
            <a:endParaRPr lang="th-TH" sz="2800" b="1" u="sng" dirty="0">
              <a:solidFill>
                <a:srgbClr val="040E08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buNone/>
              <a:tabLst>
                <a:tab pos="536575" algn="l"/>
                <a:tab pos="987425" algn="l"/>
              </a:tabLst>
            </a:pPr>
            <a:r>
              <a:rPr lang="th-TH" sz="2800" b="1" u="sng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ต้องขออนุมัติหัวหน้าส่วนราชการเจ้าของงบประมาณเพื่อขอเบิกจ่ายเกินกว่า</a:t>
            </a:r>
          </a:p>
          <a:p>
            <a:pPr marL="0" indent="0" algn="thaiDist">
              <a:buNone/>
              <a:tabLst>
                <a:tab pos="536575" algn="l"/>
                <a:tab pos="987425" algn="l"/>
              </a:tabLst>
            </a:pPr>
            <a:r>
              <a:rPr lang="th-TH" sz="2800" b="1" u="sng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ที่กำหนดไว้ตามมาตรการ</a:t>
            </a:r>
            <a:r>
              <a:rPr lang="th-TH" sz="2800" b="1" u="sng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ประหยัด</a:t>
            </a:r>
          </a:p>
          <a:p>
            <a:pPr marL="0" indent="0" algn="thaiDist">
              <a:buNone/>
              <a:tabLst>
                <a:tab pos="536575" algn="l"/>
                <a:tab pos="987425" algn="l"/>
              </a:tabLst>
            </a:pPr>
            <a:endParaRPr lang="th-TH" sz="2800" b="1" dirty="0" smtClean="0">
              <a:solidFill>
                <a:srgbClr val="040E08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>
              <a:buFont typeface="Wingdings" panose="05000000000000000000" pitchFamily="2" charset="2"/>
              <a:buChar char="v"/>
              <a:tabLst>
                <a:tab pos="536575" algn="l"/>
                <a:tab pos="987425" algn="l"/>
              </a:tabLst>
            </a:pPr>
            <a:r>
              <a:rPr lang="th-TH" sz="2800" b="1" spc="-100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หนังสือสำนักเลขาธิการคณะรัฐมนตรี ด่วนที่สุด ที่ </a:t>
            </a:r>
            <a:r>
              <a:rPr lang="th-TH" sz="2800" b="1" spc="-100" dirty="0" err="1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นร</a:t>
            </a:r>
            <a:r>
              <a:rPr lang="th-TH" sz="2800" b="1" spc="-100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0506/ว24 ลงวันที่ 6 กุมภาพันธ์ 2556</a:t>
            </a:r>
          </a:p>
          <a:p>
            <a:pPr marL="0" indent="0" algn="thaiDist">
              <a:buNone/>
              <a:tabLst>
                <a:tab pos="536575" algn="l"/>
                <a:tab pos="987425" algn="l"/>
              </a:tabLst>
            </a:pPr>
            <a:endParaRPr lang="th-TH" sz="2800" b="1" dirty="0">
              <a:solidFill>
                <a:srgbClr val="040E08"/>
              </a:solidFill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4912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9269" y="416504"/>
            <a:ext cx="7315200" cy="854156"/>
          </a:xfr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 eaLnBrk="1" hangingPunct="1"/>
            <a:r>
              <a:rPr lang="th-TH" sz="40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ค่าใช้จ่ายของส่วนราชการที่จัดการ</a:t>
            </a:r>
            <a:r>
              <a:rPr lang="th-TH" sz="40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ฝึกอบรม </a:t>
            </a:r>
            <a:r>
              <a:rPr lang="th-TH" sz="40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(ต่อ)</a:t>
            </a:r>
            <a:endParaRPr lang="th-TH" sz="4000" b="1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243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1379269" y="1393827"/>
            <a:ext cx="8303408" cy="5006974"/>
          </a:xfrm>
          <a:noFill/>
          <a:ln w="28575">
            <a:noFill/>
          </a:ln>
        </p:spPr>
        <p:txBody>
          <a:bodyPr>
            <a:normAutofit/>
          </a:bodyPr>
          <a:lstStyle/>
          <a:p>
            <a:pPr marL="0" indent="0" algn="thaiDist">
              <a:buNone/>
              <a:tabLst>
                <a:tab pos="536575" algn="l"/>
                <a:tab pos="812800" algn="l"/>
                <a:tab pos="1349375" algn="l"/>
              </a:tabLst>
            </a:pPr>
            <a:r>
              <a:rPr lang="th-TH" sz="2600" b="1" u="sng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ค่าใช้จ่ายในการฝึกอบรมมี 2</a:t>
            </a:r>
            <a:r>
              <a:rPr lang="th-TH" sz="2600" b="1" u="sng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600" b="1" u="sng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ประเภท</a:t>
            </a:r>
          </a:p>
          <a:p>
            <a:pPr marL="0" indent="0" algn="thaiDist">
              <a:buNone/>
              <a:tabLst>
                <a:tab pos="536575" algn="l"/>
                <a:tab pos="812800" algn="l"/>
                <a:tab pos="1349375" algn="l"/>
              </a:tabLst>
            </a:pPr>
            <a:r>
              <a:rPr lang="th-TH" sz="2600" dirty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600" b="1" dirty="0" smtClean="0">
                <a:solidFill>
                  <a:schemeClr val="accent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sz="2600" b="1" dirty="0">
                <a:solidFill>
                  <a:schemeClr val="accent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ค่าใช้จ่าย</a:t>
            </a:r>
            <a:r>
              <a:rPr lang="th-TH" sz="2600" b="1" dirty="0" smtClean="0">
                <a:solidFill>
                  <a:schemeClr val="accent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ที่มีอัตรากำหนด</a:t>
            </a:r>
          </a:p>
          <a:p>
            <a:pPr marL="0" indent="0" algn="thaiDist">
              <a:buNone/>
              <a:tabLst>
                <a:tab pos="536575" algn="l"/>
                <a:tab pos="812800" algn="l"/>
                <a:tab pos="1349375" algn="l"/>
              </a:tabLst>
            </a:pPr>
            <a:r>
              <a:rPr lang="th-TH" sz="2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26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(1) </a:t>
            </a:r>
            <a:r>
              <a:rPr lang="th-TH" sz="28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ค่ากระเป๋าหรือสิ่งที่ใช้บรรจุเอกสารสำหรับผู้เข้ารับการฝึกอบรม</a:t>
            </a:r>
            <a:endParaRPr lang="th-TH" sz="2600" b="1" dirty="0">
              <a:solidFill>
                <a:srgbClr val="040E08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buNone/>
              <a:tabLst>
                <a:tab pos="536575" algn="l"/>
                <a:tab pos="812800" algn="l"/>
                <a:tab pos="1349375" algn="l"/>
              </a:tabLst>
            </a:pPr>
            <a:r>
              <a:rPr lang="th-TH" sz="26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26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(2) </a:t>
            </a:r>
            <a:r>
              <a:rPr lang="th-TH" sz="28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ค่าของสมนาคุณในการดู</a:t>
            </a:r>
            <a:r>
              <a:rPr lang="th-TH" sz="28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งาน</a:t>
            </a:r>
            <a:r>
              <a:rPr lang="en-US" sz="26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endParaRPr lang="th-TH" sz="2600" b="1" dirty="0" smtClean="0">
              <a:solidFill>
                <a:srgbClr val="040E08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buNone/>
              <a:tabLst>
                <a:tab pos="536575" algn="l"/>
                <a:tab pos="812800" algn="l"/>
                <a:tab pos="1349375" algn="l"/>
              </a:tabLst>
            </a:pPr>
            <a:r>
              <a:rPr lang="th-TH" sz="26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(3) </a:t>
            </a:r>
            <a:r>
              <a:rPr lang="th-TH" sz="28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ค่าสมนาคุณวิทยากร </a:t>
            </a:r>
            <a:r>
              <a:rPr lang="en-US" sz="26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endParaRPr lang="th-TH" sz="2600" b="1" dirty="0" smtClean="0">
              <a:solidFill>
                <a:srgbClr val="040E08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buNone/>
              <a:tabLst>
                <a:tab pos="536575" algn="l"/>
                <a:tab pos="812800" algn="l"/>
                <a:tab pos="1349375" algn="l"/>
              </a:tabLst>
            </a:pPr>
            <a:r>
              <a:rPr lang="th-TH" sz="26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(4) ค่าอาหาร</a:t>
            </a:r>
            <a:endParaRPr lang="th-TH" sz="2600" b="1" dirty="0">
              <a:solidFill>
                <a:srgbClr val="040E08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buNone/>
              <a:tabLst>
                <a:tab pos="536575" algn="l"/>
                <a:tab pos="812800" algn="l"/>
                <a:tab pos="1349375" algn="l"/>
              </a:tabLst>
            </a:pPr>
            <a:r>
              <a:rPr lang="th-TH" sz="26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(5) ค่าเช่าที่พัก</a:t>
            </a:r>
          </a:p>
          <a:p>
            <a:pPr marL="0" indent="0" algn="thaiDist">
              <a:buNone/>
              <a:tabLst>
                <a:tab pos="536575" algn="l"/>
                <a:tab pos="812800" algn="l"/>
                <a:tab pos="1349375" algn="l"/>
              </a:tabLst>
            </a:pPr>
            <a:r>
              <a:rPr lang="th-TH" sz="26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6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(6) ค่ายานพาหนะ</a:t>
            </a:r>
          </a:p>
          <a:p>
            <a:pPr marL="0" indent="0" algn="thaiDist">
              <a:buNone/>
              <a:tabLst>
                <a:tab pos="536575" algn="l"/>
                <a:tab pos="812800" algn="l"/>
                <a:tab pos="1349375" algn="l"/>
              </a:tabLst>
            </a:pPr>
            <a:r>
              <a:rPr lang="th-TH" sz="26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6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th-TH" sz="3200" b="1" dirty="0">
              <a:solidFill>
                <a:srgbClr val="040E08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4047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Grp="1" noChangeArrowheads="1"/>
          </p:cNvSpPr>
          <p:nvPr>
            <p:ph sz="half" idx="1"/>
          </p:nvPr>
        </p:nvSpPr>
        <p:spPr>
          <a:xfrm>
            <a:off x="855024" y="1947553"/>
            <a:ext cx="9390413" cy="2910939"/>
          </a:xfrm>
          <a:prstGeom prst="rect">
            <a:avLst/>
          </a:prstGeom>
          <a:noFill/>
          <a:ln w="28575">
            <a:noFill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thaiDist">
              <a:buClr>
                <a:srgbClr val="A53010"/>
              </a:buClr>
              <a:buNone/>
            </a:pPr>
            <a:endParaRPr lang="th-TH" sz="4200" b="1" dirty="0" smtClean="0">
              <a:solidFill>
                <a:prstClr val="black">
                  <a:lumMod val="75000"/>
                  <a:lumOff val="25000"/>
                </a:prstClr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lvl="0" indent="0" algn="thaiDist">
              <a:buClr>
                <a:srgbClr val="A53010"/>
              </a:buClr>
              <a:buNone/>
            </a:pPr>
            <a:r>
              <a:rPr lang="th-TH" sz="65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     </a:t>
            </a:r>
            <a:r>
              <a:rPr lang="th-TH" sz="109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การฝึกอบรมบุคคลภายนอกให้จัดได้</a:t>
            </a:r>
            <a:br>
              <a:rPr lang="th-TH" sz="109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th-TH" sz="109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เฉพาะการฝึกอบรมในประเทศเท่านั้น</a:t>
            </a:r>
          </a:p>
          <a:p>
            <a:pPr marL="0" lvl="0" indent="0" algn="thaiDist">
              <a:buClr>
                <a:srgbClr val="A53010"/>
              </a:buClr>
              <a:buNone/>
            </a:pPr>
            <a:endParaRPr lang="en-US" sz="2400" b="1" dirty="0" smtClean="0">
              <a:solidFill>
                <a:prstClr val="black">
                  <a:lumMod val="75000"/>
                  <a:lumOff val="25000"/>
                </a:prstClr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lvl="0" indent="0">
              <a:buClr>
                <a:srgbClr val="A53010"/>
              </a:buClr>
              <a:buNone/>
            </a:pPr>
            <a:r>
              <a:rPr lang="th-TH" sz="39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/>
            </a:r>
            <a:br>
              <a:rPr lang="th-TH" sz="39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</a:br>
            <a:endParaRPr lang="th-TH" sz="3900" b="1" dirty="0">
              <a:solidFill>
                <a:prstClr val="black">
                  <a:lumMod val="75000"/>
                  <a:lumOff val="25000"/>
                </a:prstClr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pic>
        <p:nvPicPr>
          <p:cNvPr id="3" name="Picture 13" descr="C:\Documents and Settings\user\Application Data\Microsoft\Media Catalog\สำเนา (3) ของ triangle_animated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896" y="2442852"/>
            <a:ext cx="736270" cy="620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8206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1761" y="420397"/>
            <a:ext cx="8229600" cy="1075894"/>
          </a:xfr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 eaLnBrk="1" hangingPunct="1"/>
            <a:r>
              <a:rPr lang="th-TH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หลักเกณฑ์ค่า</a:t>
            </a:r>
            <a:r>
              <a:rPr lang="th-TH" sz="5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สมนาคุณวิทยากร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185359" y="1727808"/>
            <a:ext cx="8497887" cy="4267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th-TH" sz="40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บรรยาย</a:t>
            </a:r>
            <a:r>
              <a:rPr lang="th-TH" sz="40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ไม่เกิน 1</a:t>
            </a:r>
            <a:r>
              <a:rPr lang="th-TH" sz="40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0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คน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th-TH" sz="40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อภิปราย/สัมมนาเป็นคณะ</a:t>
            </a:r>
            <a:r>
              <a:rPr lang="th-TH" sz="40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ไม่เกิน 5</a:t>
            </a:r>
            <a:r>
              <a:rPr lang="th-TH" sz="40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0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คน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th-TH" sz="40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แบ่งกลุ่ม</a:t>
            </a:r>
            <a:r>
              <a:rPr lang="th-TH" sz="40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th-TH" sz="4000" b="1" dirty="0" smtClean="0">
              <a:solidFill>
                <a:srgbClr val="040E08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eaLnBrk="1" hangingPunct="1">
              <a:lnSpc>
                <a:spcPct val="80000"/>
              </a:lnSpc>
              <a:buClr>
                <a:schemeClr val="tx1"/>
              </a:buClr>
              <a:buNone/>
            </a:pPr>
            <a:r>
              <a:rPr lang="th-TH" sz="40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40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40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ฝึกภาคปฏิบัติ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th-TH" sz="40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- อภิปราย          </a:t>
            </a:r>
            <a:endParaRPr lang="th-TH" sz="4000" b="1" dirty="0">
              <a:solidFill>
                <a:srgbClr val="040E08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th-TH" sz="40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- ทำ</a:t>
            </a:r>
            <a:r>
              <a:rPr lang="th-TH" sz="40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		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th-TH" sz="40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วิทยากรเกินที่กำหนดให้เฉลี่ยจ่าย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h-TH" b="1" dirty="0">
              <a:solidFill>
                <a:srgbClr val="040E08"/>
              </a:solidFill>
            </a:endParaRPr>
          </a:p>
        </p:txBody>
      </p:sp>
      <p:sp>
        <p:nvSpPr>
          <p:cNvPr id="171012" name="Text Box 4"/>
          <p:cNvSpPr txBox="1">
            <a:spLocks noChangeArrowheads="1"/>
          </p:cNvSpPr>
          <p:nvPr/>
        </p:nvSpPr>
        <p:spPr bwMode="auto">
          <a:xfrm>
            <a:off x="4973590" y="4089725"/>
            <a:ext cx="418255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44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จ่ายได้ไม่</a:t>
            </a:r>
            <a:r>
              <a:rPr lang="th-TH" sz="44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เกินกลุ่มละ </a:t>
            </a:r>
            <a:r>
              <a:rPr lang="en-US" sz="44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44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4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คน</a:t>
            </a:r>
          </a:p>
        </p:txBody>
      </p:sp>
      <p:sp>
        <p:nvSpPr>
          <p:cNvPr id="171013" name="AutoShape 5"/>
          <p:cNvSpPr>
            <a:spLocks/>
          </p:cNvSpPr>
          <p:nvPr/>
        </p:nvSpPr>
        <p:spPr bwMode="auto">
          <a:xfrm>
            <a:off x="4374450" y="3723555"/>
            <a:ext cx="431800" cy="1501783"/>
          </a:xfrm>
          <a:prstGeom prst="rightBrace">
            <a:avLst>
              <a:gd name="adj1" fmla="val 34743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th-TH" sz="1200" b="1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35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2" grpId="0" autoUpdateAnimBg="0"/>
      <p:bldP spid="1710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291130" y="726746"/>
            <a:ext cx="2553195" cy="575020"/>
          </a:xfr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 fontScale="90000"/>
          </a:bodyPr>
          <a:lstStyle/>
          <a:p>
            <a:pPr algn="ctr" eaLnBrk="1" hangingPunct="1"/>
            <a:r>
              <a:rPr lang="th-TH" sz="32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การนับเวลาบรรยาย</a:t>
            </a:r>
          </a:p>
        </p:txBody>
      </p:sp>
      <p:sp>
        <p:nvSpPr>
          <p:cNvPr id="15362" name="Rectangle 4"/>
          <p:cNvSpPr>
            <a:spLocks noGrp="1" noChangeArrowheads="1"/>
          </p:cNvSpPr>
          <p:nvPr>
            <p:ph idx="1"/>
          </p:nvPr>
        </p:nvSpPr>
        <p:spPr>
          <a:xfrm>
            <a:off x="3438199" y="332437"/>
            <a:ext cx="5765178" cy="1728787"/>
          </a:xfrm>
          <a:noFill/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h-TH" sz="2800" b="1" dirty="0">
                <a:solidFill>
                  <a:srgbClr val="040E08"/>
                </a:solidFill>
                <a:cs typeface="AngsanaUPC" pitchFamily="18" charset="-34"/>
              </a:rPr>
              <a:t> </a:t>
            </a:r>
            <a:r>
              <a:rPr lang="th-TH" sz="28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ไม่น้อยกว่า </a:t>
            </a:r>
            <a:r>
              <a:rPr lang="th-TH" sz="28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50 </a:t>
            </a:r>
            <a:r>
              <a:rPr lang="th-TH" sz="28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นาที </a:t>
            </a:r>
            <a:r>
              <a:rPr lang="en-US" sz="28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=</a:t>
            </a:r>
            <a:r>
              <a:rPr lang="th-TH" sz="28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1</a:t>
            </a:r>
            <a:r>
              <a:rPr lang="th-TH" sz="28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ชั่ว</a:t>
            </a:r>
            <a:endParaRPr lang="th-TH" sz="2800" b="1" dirty="0">
              <a:solidFill>
                <a:srgbClr val="040E08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- ไม่น้อยกว่า </a:t>
            </a:r>
            <a:r>
              <a:rPr lang="th-TH" sz="28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 นาที </a:t>
            </a:r>
            <a:r>
              <a:rPr lang="th-TH" sz="28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แต่ไม่ถึง </a:t>
            </a:r>
            <a:r>
              <a:rPr lang="th-TH" sz="28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50 นาที </a:t>
            </a:r>
            <a:r>
              <a:rPr lang="en-US" sz="28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=</a:t>
            </a:r>
            <a:r>
              <a:rPr lang="th-TH" sz="28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ครึ่งชม.</a:t>
            </a:r>
          </a:p>
          <a:p>
            <a:pPr marL="0" indent="0">
              <a:buNone/>
            </a:pPr>
            <a:r>
              <a:rPr lang="th-TH" sz="28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ไม่ต้องหักเวลาพักรับประทานอาหารว่างออกจากเวลาบรรยาย</a:t>
            </a:r>
          </a:p>
        </p:txBody>
      </p:sp>
      <p:sp>
        <p:nvSpPr>
          <p:cNvPr id="169991" name="Rectangle 7"/>
          <p:cNvSpPr>
            <a:spLocks noChangeArrowheads="1"/>
          </p:cNvSpPr>
          <p:nvPr/>
        </p:nvSpPr>
        <p:spPr bwMode="auto">
          <a:xfrm>
            <a:off x="291130" y="2487036"/>
            <a:ext cx="3147069" cy="584775"/>
          </a:xfrm>
          <a:prstGeom prst="rect">
            <a:avLst/>
          </a:prstGeom>
          <a:noFill/>
          <a:ln w="38100" algn="ctr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อัตราค่าสมนาคุณวิทยากร</a:t>
            </a:r>
          </a:p>
        </p:txBody>
      </p:sp>
      <p:sp>
        <p:nvSpPr>
          <p:cNvPr id="169992" name="Text Box 8"/>
          <p:cNvSpPr txBox="1">
            <a:spLocks noChangeArrowheads="1"/>
          </p:cNvSpPr>
          <p:nvPr/>
        </p:nvSpPr>
        <p:spPr bwMode="auto">
          <a:xfrm>
            <a:off x="3533202" y="2344532"/>
            <a:ext cx="7867110" cy="371178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28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* วิทยากรเป็นบุคลากรของรัฐ</a:t>
            </a:r>
          </a:p>
          <a:p>
            <a:pPr>
              <a:defRPr/>
            </a:pPr>
            <a:r>
              <a:rPr lang="th-TH" sz="28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ประเภท ก ไม่เกินชั่วโมงละ </a:t>
            </a:r>
            <a:r>
              <a:rPr lang="th-TH" sz="28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800 </a:t>
            </a:r>
            <a:r>
              <a:rPr lang="th-TH" sz="28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</a:p>
          <a:p>
            <a:pPr>
              <a:defRPr/>
            </a:pPr>
            <a:r>
              <a:rPr lang="th-TH" sz="28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ประเภท ข และบุคคลภายนอก  ไม่เกินชั่วโมงละ </a:t>
            </a:r>
            <a:r>
              <a:rPr lang="th-TH" sz="28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600 </a:t>
            </a:r>
            <a:r>
              <a:rPr lang="th-TH" sz="28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</a:p>
          <a:p>
            <a:pPr>
              <a:defRPr/>
            </a:pPr>
            <a:r>
              <a:rPr lang="th-TH" sz="28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* วิทยากรมิใช่บุคลากรของรัฐ</a:t>
            </a:r>
          </a:p>
          <a:p>
            <a:pPr>
              <a:defRPr/>
            </a:pPr>
            <a:r>
              <a:rPr lang="th-TH" sz="28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ประเภท ก ไม่เกินชั่วโมงละ </a:t>
            </a:r>
            <a:r>
              <a:rPr lang="th-TH" sz="28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1,600 </a:t>
            </a:r>
            <a:r>
              <a:rPr lang="th-TH" sz="28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</a:p>
          <a:p>
            <a:pPr>
              <a:defRPr/>
            </a:pPr>
            <a:r>
              <a:rPr lang="th-TH" sz="28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ประเภท ข และบุคคลภายนอก ไม่เกินชั่วโมงละ </a:t>
            </a:r>
            <a:r>
              <a:rPr lang="th-TH" sz="28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1,200 </a:t>
            </a:r>
            <a:r>
              <a:rPr lang="th-TH" sz="28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/>
            </a:pPr>
            <a:r>
              <a:rPr lang="th-TH" sz="28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* วิทยากรที่มีความรู้สูงจะจ่ายสูงกว่านี้ได้อยู่ในดุลพินิจของหัวหน้าส่วนราชการ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/>
            </a:pPr>
            <a:r>
              <a:rPr lang="th-TH" sz="28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เจ้าของ</a:t>
            </a:r>
            <a:r>
              <a:rPr lang="th-TH" sz="28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</a:t>
            </a:r>
            <a:endParaRPr lang="th-TH" sz="2800" dirty="0">
              <a:solidFill>
                <a:srgbClr val="040E08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3672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677334" y="2160589"/>
            <a:ext cx="8596668" cy="2910175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endParaRPr lang="th-TH" b="1" dirty="0" smtClean="0">
              <a:solidFill>
                <a:srgbClr val="040E08"/>
              </a:solidFill>
              <a:latin typeface="TH SarabunIT๙" pitchFamily="34" charset="-34"/>
              <a:cs typeface="TH SarabunIT๙" pitchFamily="34" charset="-34"/>
            </a:endParaRPr>
          </a:p>
          <a:p>
            <a:pPr eaLnBrk="1" hangingPunct="1"/>
            <a:endParaRPr lang="th-TH" dirty="0" smtClean="0">
              <a:solidFill>
                <a:srgbClr val="040E08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0482" y="547227"/>
            <a:ext cx="8596668" cy="795647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pPr algn="ctr"/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หลักเกณฑ์และอัตราการเบิกจ่ายค่าอาหาร</a:t>
            </a:r>
            <a:endParaRPr lang="th-TH" b="1" dirty="0">
              <a:solidFill>
                <a:schemeClr val="tx1">
                  <a:lumMod val="95000"/>
                  <a:lumOff val="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787636"/>
              </p:ext>
            </p:extLst>
          </p:nvPr>
        </p:nvGraphicFramePr>
        <p:xfrm>
          <a:off x="677332" y="1880661"/>
          <a:ext cx="10342968" cy="4199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3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3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3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3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38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38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1714">
                <a:tc>
                  <a:txBody>
                    <a:bodyPr/>
                    <a:lstStyle/>
                    <a:p>
                      <a:endParaRPr lang="th-TH" sz="2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สถานที่ราชการ</a:t>
                      </a:r>
                      <a:endParaRPr lang="th-TH" sz="2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สถานที่เอกชน</a:t>
                      </a:r>
                      <a:endParaRPr lang="th-TH" sz="2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lang="th-TH" sz="2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2181"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ครบมื้อ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ไม่ครบมื้อ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ครบมื้อ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ไม่ครบมื้อ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1714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ฝึกอบรม</a:t>
                      </a:r>
                      <a:b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ประเภท</a:t>
                      </a:r>
                      <a:r>
                        <a:rPr lang="th-TH" sz="24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ก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850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600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1,200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850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หนังสือกระทรวงการคลัง ที่ </a:t>
                      </a:r>
                      <a:r>
                        <a:rPr lang="th-TH" sz="2400" b="1" dirty="0" err="1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กค</a:t>
                      </a:r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0406.4/ว 5 </a:t>
                      </a:r>
                      <a:r>
                        <a:rPr lang="th-TH" sz="2400" b="1" dirty="0" err="1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ลว</a:t>
                      </a:r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14 </a:t>
                      </a:r>
                      <a:r>
                        <a:rPr lang="th-TH" sz="2400" b="1" dirty="0" err="1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มค</a:t>
                      </a:r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56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1714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ฝึกอบรม</a:t>
                      </a:r>
                      <a:b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ประเภท ข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600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400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950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700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2181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ฝึกอบรมบุคคลภายนอก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500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300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800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600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ระเบียบอบรม ฉ 3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41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288883"/>
            <a:ext cx="8229600" cy="946191"/>
          </a:xfrm>
          <a:ln w="2222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algn="ctr" eaLnBrk="1" hangingPunct="1"/>
            <a:r>
              <a:rPr lang="th-TH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หลักเกณฑ์การเบิกจ่ายค่าที่พัก</a:t>
            </a:r>
            <a:endParaRPr lang="th-TH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411" name="Rectangle 6"/>
          <p:cNvSpPr>
            <a:spLocks noGrp="1" noChangeArrowheads="1"/>
          </p:cNvSpPr>
          <p:nvPr>
            <p:ph idx="1"/>
          </p:nvPr>
        </p:nvSpPr>
        <p:spPr>
          <a:xfrm>
            <a:off x="1625515" y="1322203"/>
            <a:ext cx="9573196" cy="5256212"/>
          </a:xfrm>
          <a:noFill/>
        </p:spPr>
        <p:txBody>
          <a:bodyPr>
            <a:noAutofit/>
          </a:bodyPr>
          <a:lstStyle/>
          <a:p>
            <a:pPr marL="0" indent="0" algn="thaiDist">
              <a:buNone/>
              <a:tabLst>
                <a:tab pos="536575" algn="l"/>
              </a:tabLst>
            </a:pPr>
            <a:r>
              <a:rPr lang="th-TH" sz="3200" b="1" dirty="0">
                <a:solidFill>
                  <a:srgbClr val="040E08"/>
                </a:solidFill>
                <a:cs typeface="AngsanaUPC" pitchFamily="18" charset="-34"/>
              </a:rPr>
              <a:t>	</a:t>
            </a:r>
            <a:r>
              <a:rPr lang="th-TH" sz="32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32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32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การจัดที่พักให้แก่ผู้เข้ารับการฝึกอบรม สำหรับการฝึกอบรมประเภท ข </a:t>
            </a:r>
          </a:p>
          <a:p>
            <a:pPr marL="0" indent="0" algn="thaiDist">
              <a:spcBef>
                <a:spcPts val="0"/>
              </a:spcBef>
              <a:buNone/>
              <a:tabLst>
                <a:tab pos="536575" algn="l"/>
              </a:tabLst>
            </a:pPr>
            <a:r>
              <a:rPr lang="th-TH" sz="32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และการฝึกอบรมบุคคลภายนอก </a:t>
            </a:r>
            <a:r>
              <a:rPr lang="th-TH" sz="3200" b="1" u="sng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ให้พักรวมกันตั้งแต่ 2</a:t>
            </a:r>
            <a:r>
              <a:rPr lang="th-TH" sz="3200" b="1" u="sng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u="sng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คนขึ้นไป</a:t>
            </a:r>
            <a:r>
              <a:rPr lang="th-TH" sz="32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โดยให้พักห้องพักคู่  </a:t>
            </a:r>
            <a:r>
              <a:rPr lang="th-TH" sz="32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เว้น</a:t>
            </a:r>
            <a:r>
              <a:rPr lang="th-TH" sz="32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แต่</a:t>
            </a:r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</a:t>
            </a:r>
            <a:r>
              <a:rPr lang="th-TH" sz="32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กรณีที่ไม่เหมาะสมหรือมีเหตุจำเป็นไม่อาจพักรวมกับผู้อื่นได้ </a:t>
            </a:r>
          </a:p>
          <a:p>
            <a:pPr marL="0" indent="0" algn="thaiDist">
              <a:spcBef>
                <a:spcPts val="0"/>
              </a:spcBef>
              <a:buNone/>
              <a:tabLst>
                <a:tab pos="536575" algn="l"/>
              </a:tabLst>
            </a:pPr>
            <a:r>
              <a:rPr lang="th-TH" sz="32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th-TH" sz="3200" b="1" dirty="0" smtClean="0">
              <a:solidFill>
                <a:srgbClr val="040E08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spcBef>
                <a:spcPts val="0"/>
              </a:spcBef>
              <a:buNone/>
              <a:tabLst>
                <a:tab pos="536575" algn="l"/>
              </a:tabLst>
            </a:pPr>
            <a:r>
              <a:rPr lang="th-TH" sz="32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2. </a:t>
            </a:r>
            <a:r>
              <a:rPr lang="th-TH" sz="32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การจัดที่พักให้แก่ผู้สังเกตการณ์หรือเจ้าหน้าที่ตำแหน่งประเภททั่วไป </a:t>
            </a:r>
            <a:br>
              <a:rPr lang="th-TH" sz="32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ระดับปฏิบัติงาน ระดับชำนาญงาน ระดับอาวุโส ตำแหน่งประเภทวิชาการ ระดับปฏิบัติการ ระดับชำนาญการ ระดับชำนาญการพิเศษ และตำแหน่งประเภทอำนวยการ ระดับต้น </a:t>
            </a:r>
            <a:r>
              <a:rPr lang="th-TH" sz="3200" b="1" u="sng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ให้พักรวมกันตั้งแต่ 2</a:t>
            </a:r>
            <a:r>
              <a:rPr lang="th-TH" sz="3200" b="1" u="sng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u="sng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คนขึ้นไป</a:t>
            </a:r>
            <a:r>
              <a:rPr lang="th-TH" sz="32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โดยให้พักห้องพักคู่  </a:t>
            </a:r>
            <a:r>
              <a:rPr lang="th-TH" sz="32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เว้นแต่</a:t>
            </a: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เป็นกรณีที่ไม่เหมาะสมหรือมีเหตุจำเป็นไม่อาจพักรวมกับผู้อื่นได้ 	</a:t>
            </a:r>
          </a:p>
        </p:txBody>
      </p:sp>
    </p:spTree>
    <p:extLst>
      <p:ext uri="{BB962C8B-B14F-4D97-AF65-F5344CB8AC3E}">
        <p14:creationId xmlns:p14="http://schemas.microsoft.com/office/powerpoint/2010/main" val="116628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288883"/>
            <a:ext cx="8229600" cy="946191"/>
          </a:xfrm>
          <a:ln w="2222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algn="ctr" eaLnBrk="1" hangingPunct="1"/>
            <a:r>
              <a:rPr lang="th-TH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หลักเกณฑ์การเบิกจ่ายค่าที่พัก (ต่อ)</a:t>
            </a:r>
            <a:endParaRPr lang="th-TH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411" name="Rectangle 6"/>
          <p:cNvSpPr>
            <a:spLocks noGrp="1" noChangeArrowheads="1"/>
          </p:cNvSpPr>
          <p:nvPr>
            <p:ph idx="1"/>
          </p:nvPr>
        </p:nvSpPr>
        <p:spPr>
          <a:xfrm>
            <a:off x="1625515" y="1322203"/>
            <a:ext cx="9573196" cy="5256212"/>
          </a:xfrm>
          <a:noFill/>
        </p:spPr>
        <p:txBody>
          <a:bodyPr>
            <a:noAutofit/>
          </a:bodyPr>
          <a:lstStyle/>
          <a:p>
            <a:pPr marL="0" indent="0" algn="thaiDist">
              <a:buNone/>
              <a:tabLst>
                <a:tab pos="536575" algn="l"/>
              </a:tabLst>
            </a:pPr>
            <a:r>
              <a:rPr lang="th-TH" sz="3200" b="1" dirty="0">
                <a:solidFill>
                  <a:srgbClr val="040E08"/>
                </a:solidFill>
                <a:cs typeface="AngsanaUPC" pitchFamily="18" charset="-34"/>
              </a:rPr>
              <a:t>	</a:t>
            </a:r>
            <a:endParaRPr lang="th-TH" sz="3200" b="1" dirty="0" smtClean="0">
              <a:solidFill>
                <a:srgbClr val="040E08"/>
              </a:solidFill>
              <a:cs typeface="AngsanaUPC" pitchFamily="18" charset="-34"/>
            </a:endParaRPr>
          </a:p>
          <a:p>
            <a:pPr marL="0" indent="0" algn="thaiDist">
              <a:buNone/>
              <a:tabLst>
                <a:tab pos="536575" algn="l"/>
              </a:tabLst>
            </a:pPr>
            <a:r>
              <a:rPr lang="th-TH" sz="3200" b="1" dirty="0">
                <a:solidFill>
                  <a:srgbClr val="040E08"/>
                </a:solidFill>
                <a:latin typeface="TH SarabunPSK" panose="020B0500040200020003" pitchFamily="34" charset="-34"/>
                <a:cs typeface="AngsanaUPC" pitchFamily="18" charset="-34"/>
              </a:rPr>
              <a:t>	</a:t>
            </a:r>
            <a:r>
              <a:rPr lang="th-TH" sz="32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th-TH" sz="32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b="1" dirty="0" smtClean="0">
                <a:solidFill>
                  <a:srgbClr val="040E08"/>
                </a:solidFill>
                <a:latin typeface="TH SarabunIT๙" pitchFamily="34" charset="-34"/>
                <a:cs typeface="TH SarabunIT๙" pitchFamily="34" charset="-34"/>
              </a:rPr>
              <a:t>ผู้</a:t>
            </a:r>
            <a:r>
              <a:rPr lang="th-TH" sz="3200" b="1" dirty="0">
                <a:solidFill>
                  <a:srgbClr val="040E08"/>
                </a:solidFill>
                <a:latin typeface="TH SarabunIT๙" pitchFamily="34" charset="-34"/>
                <a:cs typeface="TH SarabunIT๙" pitchFamily="34" charset="-34"/>
              </a:rPr>
              <a:t>สังเกตการณ์หรือเจ้าหน้าที่ตำแหน่งประเภททั่วไป ระดับทักษะพิเศษ ตำแหน่งประเภทวิชาการ ระดับเชี่ยวชาญ ระดับทรงคุณวุฒิ ตำแหน่งประเภทอำนวยการ ระดับสูง และตำแหน่งประเภทบริหาร ระดับต้น ระดับสูง จะจัดให้พักห้องพักคนเดียวก็</a:t>
            </a:r>
            <a:r>
              <a:rPr lang="th-TH" sz="3200" b="1" dirty="0" smtClean="0">
                <a:solidFill>
                  <a:srgbClr val="040E08"/>
                </a:solidFill>
                <a:latin typeface="TH SarabunIT๙" pitchFamily="34" charset="-34"/>
                <a:cs typeface="TH SarabunIT๙" pitchFamily="34" charset="-34"/>
              </a:rPr>
              <a:t>ได้</a:t>
            </a:r>
            <a:endParaRPr lang="th-TH" sz="3200" b="1" dirty="0" smtClean="0">
              <a:solidFill>
                <a:srgbClr val="040E08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spcBef>
                <a:spcPts val="0"/>
              </a:spcBef>
              <a:buNone/>
              <a:tabLst>
                <a:tab pos="536575" algn="l"/>
              </a:tabLst>
            </a:pPr>
            <a:endParaRPr lang="th-TH" sz="3200" b="1" dirty="0" smtClean="0">
              <a:solidFill>
                <a:srgbClr val="040E08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spcBef>
                <a:spcPts val="0"/>
              </a:spcBef>
              <a:buNone/>
              <a:tabLst>
                <a:tab pos="536575" algn="l"/>
              </a:tabLst>
            </a:pPr>
            <a:r>
              <a:rPr lang="th-TH" sz="32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4. </a:t>
            </a:r>
            <a:r>
              <a:rPr lang="th-TH" sz="3200" b="1" dirty="0">
                <a:solidFill>
                  <a:srgbClr val="000000"/>
                </a:solidFill>
                <a:latin typeface="TH SarabunIT๙" pitchFamily="34" charset="-34"/>
                <a:cs typeface="TH SarabunIT๙" pitchFamily="34" charset="-34"/>
              </a:rPr>
              <a:t>การจัดที่พักให้แก่</a:t>
            </a:r>
            <a:r>
              <a:rPr lang="th-TH" sz="3200" b="1" u="sng" dirty="0">
                <a:solidFill>
                  <a:srgbClr val="000000"/>
                </a:solidFill>
                <a:latin typeface="TH SarabunIT๙" pitchFamily="34" charset="-34"/>
                <a:cs typeface="TH SarabunIT๙" pitchFamily="34" charset="-34"/>
              </a:rPr>
              <a:t>ประธานในพิธีเปิดหรือพิธีปิดการฝึกอบรม แขกผู้มีเกียรติ    และผู้ติดตาม หรือวิทยากร</a:t>
            </a:r>
            <a:r>
              <a:rPr lang="th-TH" sz="3200" b="1" dirty="0">
                <a:solidFill>
                  <a:srgbClr val="000000"/>
                </a:solidFill>
                <a:latin typeface="TH SarabunIT๙" pitchFamily="34" charset="-34"/>
                <a:cs typeface="TH SarabunIT๙" pitchFamily="34" charset="-34"/>
              </a:rPr>
              <a:t> ให้พักห้องพักคนเดียวหรือพักห้องพักคู่ก็ได้และ</a:t>
            </a:r>
            <a:r>
              <a:rPr lang="th-TH" sz="3200" b="1" dirty="0" smtClean="0">
                <a:solidFill>
                  <a:srgbClr val="000000"/>
                </a:solidFill>
                <a:latin typeface="TH SarabunIT๙" pitchFamily="34" charset="-34"/>
                <a:cs typeface="TH SarabunIT๙" pitchFamily="34" charset="-34"/>
              </a:rPr>
              <a:t>เบิกจ่าย</a:t>
            </a:r>
            <a:br>
              <a:rPr lang="th-TH" sz="3200" b="1" dirty="0" smtClean="0">
                <a:solidFill>
                  <a:srgbClr val="000000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3200" b="1" dirty="0" smtClean="0">
                <a:solidFill>
                  <a:srgbClr val="000000"/>
                </a:solidFill>
                <a:latin typeface="TH SarabunIT๙" pitchFamily="34" charset="-34"/>
                <a:cs typeface="TH SarabunIT๙" pitchFamily="34" charset="-34"/>
              </a:rPr>
              <a:t>ค่า</a:t>
            </a:r>
            <a:r>
              <a:rPr lang="th-TH" sz="3200" b="1" dirty="0">
                <a:solidFill>
                  <a:srgbClr val="000000"/>
                </a:solidFill>
                <a:latin typeface="TH SarabunIT๙" pitchFamily="34" charset="-34"/>
                <a:cs typeface="TH SarabunIT๙" pitchFamily="34" charset="-34"/>
              </a:rPr>
              <a:t>เช่าที่พักได้เท่าที่จ่ายจริง</a:t>
            </a:r>
            <a:r>
              <a:rPr lang="en-US" sz="3200" b="1" dirty="0">
                <a:solidFill>
                  <a:srgbClr val="000000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endParaRPr lang="th-TH" sz="3200" b="1" dirty="0">
              <a:solidFill>
                <a:srgbClr val="040E08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506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828532" y="214290"/>
            <a:ext cx="8435975" cy="17002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th-TH" sz="36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ea typeface="+mj-ea"/>
                <a:cs typeface="TH SarabunIT๙" pitchFamily="34" charset="-34"/>
              </a:rPr>
              <a:t>ระเบียบกระทรวงการคลังว่าด้วยค่าใช้จ่าย</a:t>
            </a:r>
          </a:p>
          <a:p>
            <a:pPr algn="ctr">
              <a:spcBef>
                <a:spcPct val="0"/>
              </a:spcBef>
              <a:defRPr/>
            </a:pPr>
            <a:r>
              <a:rPr lang="th-TH" sz="36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ea typeface="+mj-ea"/>
                <a:cs typeface="TH SarabunIT๙" pitchFamily="34" charset="-34"/>
              </a:rPr>
              <a:t>ในการฝึกอบรม การจัดงาน และการประชุมระหว่างประเทศ</a:t>
            </a:r>
          </a:p>
          <a:p>
            <a:pPr algn="ctr">
              <a:spcBef>
                <a:spcPct val="0"/>
              </a:spcBef>
              <a:defRPr/>
            </a:pPr>
            <a:r>
              <a:rPr lang="th-TH" sz="36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ea typeface="+mj-ea"/>
                <a:cs typeface="TH SarabunIT๙" pitchFamily="34" charset="-34"/>
              </a:rPr>
              <a:t>พ.ศ. </a:t>
            </a:r>
            <a:r>
              <a:rPr lang="th-TH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+mj-ea"/>
                <a:cs typeface="TH SarabunPSK" panose="020B0500040200020003" pitchFamily="34" charset="-34"/>
              </a:rPr>
              <a:t>2549</a:t>
            </a:r>
            <a:r>
              <a:rPr lang="th-TH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ea typeface="+mj-ea"/>
                <a:cs typeface="TH SarabunIT๙" pitchFamily="34" charset="-34"/>
              </a:rPr>
              <a:t> และ</a:t>
            </a:r>
            <a:r>
              <a:rPr lang="th-TH" sz="36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ea typeface="+mj-ea"/>
                <a:cs typeface="TH SarabunIT๙" pitchFamily="34" charset="-34"/>
              </a:rPr>
              <a:t>ที่แก้ไขเพิ่มเติม</a:t>
            </a:r>
            <a:endParaRPr lang="ru-RU" sz="3600" b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TH SarabunIT๙" pitchFamily="34" charset="-34"/>
            </a:endParaRP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1881126" y="2116152"/>
            <a:ext cx="8786874" cy="34559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th-TH" sz="32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ระเบียบกระทรวงการคลังฯ</a:t>
            </a:r>
            <a:r>
              <a:rPr lang="th-TH" altLang="ko-KR" sz="3200" b="1" dirty="0">
                <a:solidFill>
                  <a:srgbClr val="040E08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 พ.ศ. 2549</a:t>
            </a:r>
            <a:r>
              <a:rPr lang="th-TH" altLang="ko-KR" sz="3200" dirty="0">
                <a:solidFill>
                  <a:srgbClr val="040E08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 </a:t>
            </a:r>
          </a:p>
          <a:p>
            <a:pPr>
              <a:spcBef>
                <a:spcPct val="20000"/>
              </a:spcBef>
              <a:defRPr/>
            </a:pPr>
            <a:r>
              <a:rPr lang="th-TH" altLang="ko-KR" sz="3200" dirty="0" smtClean="0">
                <a:solidFill>
                  <a:srgbClr val="040E08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-  คำ</a:t>
            </a:r>
            <a:r>
              <a:rPr lang="th-TH" altLang="ko-KR" sz="3200" dirty="0">
                <a:solidFill>
                  <a:srgbClr val="040E08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นิยามต่างๆ และการประชุมระหว่างประเทศ</a:t>
            </a:r>
          </a:p>
          <a:p>
            <a:pPr>
              <a:spcBef>
                <a:spcPct val="20000"/>
              </a:spcBef>
              <a:defRPr/>
            </a:pPr>
            <a:r>
              <a:rPr lang="th-TH" sz="32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ระเบียบกระทรวงการคลังฯ </a:t>
            </a:r>
            <a:r>
              <a:rPr lang="th-TH" altLang="ko-KR" sz="32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(ฉบับที่ 2) พ.ศ. 2552</a:t>
            </a:r>
          </a:p>
          <a:p>
            <a:pPr>
              <a:spcBef>
                <a:spcPct val="20000"/>
              </a:spcBef>
              <a:defRPr/>
            </a:pPr>
            <a:r>
              <a:rPr lang="th-TH" altLang="ko-KR" sz="3200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 คำ</a:t>
            </a:r>
            <a:r>
              <a:rPr lang="th-TH" altLang="ko-KR" sz="3200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นิยาม “ประเภทการฝึกอบรม”</a:t>
            </a:r>
          </a:p>
          <a:p>
            <a:pPr>
              <a:spcBef>
                <a:spcPct val="20000"/>
              </a:spcBef>
              <a:defRPr/>
            </a:pPr>
            <a:r>
              <a:rPr lang="th-TH" sz="32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ระเบียบกระทรวงการคลังฯ (ฉบับที่ 3) พ.ศ. 2555</a:t>
            </a:r>
          </a:p>
          <a:p>
            <a:pPr>
              <a:spcBef>
                <a:spcPct val="20000"/>
              </a:spcBef>
              <a:defRPr/>
            </a:pPr>
            <a:r>
              <a:rPr lang="th-TH" altLang="ko-KR" sz="3200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 การ</a:t>
            </a:r>
            <a:r>
              <a:rPr lang="th-TH" altLang="ko-KR" sz="3200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ฝึกอบรมและการจัดงาน</a:t>
            </a:r>
          </a:p>
          <a:p>
            <a:pPr>
              <a:spcBef>
                <a:spcPct val="20000"/>
              </a:spcBef>
              <a:defRPr/>
            </a:pPr>
            <a:endParaRPr lang="en-US" altLang="ko-KR" sz="3200" dirty="0">
              <a:solidFill>
                <a:srgbClr val="040E08"/>
              </a:solidFill>
              <a:latin typeface="TH SarabunIT๙" pitchFamily="34" charset="-34"/>
              <a:ea typeface="Gulim" pitchFamily="34" charset="-127"/>
              <a:cs typeface="TH SarabunIT๙" pitchFamily="34" charset="-34"/>
            </a:endParaRPr>
          </a:p>
          <a:p>
            <a:pPr>
              <a:spcBef>
                <a:spcPct val="20000"/>
              </a:spcBef>
              <a:defRPr/>
            </a:pPr>
            <a:endParaRPr lang="ru-RU" sz="3200" dirty="0">
              <a:solidFill>
                <a:srgbClr val="040E08"/>
              </a:solidFill>
              <a:latin typeface="Angsana New" pitchFamily="18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340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677334" y="2160589"/>
            <a:ext cx="8596668" cy="2910175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endParaRPr lang="th-TH" b="1" dirty="0" smtClean="0">
              <a:solidFill>
                <a:srgbClr val="040E08"/>
              </a:solidFill>
              <a:latin typeface="TH SarabunIT๙" pitchFamily="34" charset="-34"/>
              <a:cs typeface="TH SarabunIT๙" pitchFamily="34" charset="-34"/>
            </a:endParaRPr>
          </a:p>
          <a:p>
            <a:pPr eaLnBrk="1" hangingPunct="1"/>
            <a:endParaRPr lang="th-TH" dirty="0" smtClean="0">
              <a:solidFill>
                <a:srgbClr val="040E08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4187" y="547227"/>
            <a:ext cx="8128000" cy="795647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pPr algn="ctr"/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อัตราค่าเช่าที่พัก</a:t>
            </a:r>
            <a:endParaRPr lang="th-TH" b="1" dirty="0">
              <a:solidFill>
                <a:schemeClr val="tx1">
                  <a:lumMod val="95000"/>
                  <a:lumOff val="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844127"/>
              </p:ext>
            </p:extLst>
          </p:nvPr>
        </p:nvGraphicFramePr>
        <p:xfrm>
          <a:off x="1654187" y="1698173"/>
          <a:ext cx="8128000" cy="4141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8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56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55826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ประเภท</a:t>
                      </a:r>
                      <a:br>
                        <a:rPr lang="th-TH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การฝึกอบรม</a:t>
                      </a:r>
                      <a:endParaRPr lang="th-TH" sz="2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ค่าเช่าห้องพักคนเดียว</a:t>
                      </a:r>
                    </a:p>
                    <a:p>
                      <a:pPr algn="ctr"/>
                      <a:r>
                        <a:rPr lang="th-TH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(บาท/วัน/คน)</a:t>
                      </a:r>
                      <a:endParaRPr lang="th-TH" sz="2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ค่าเช่าห้องพักคู่</a:t>
                      </a:r>
                    </a:p>
                    <a:p>
                      <a:pPr algn="ctr"/>
                      <a:r>
                        <a:rPr lang="th-TH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(บาท/วัน/คน)</a:t>
                      </a:r>
                      <a:endParaRPr lang="th-TH" sz="2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lang="th-TH" sz="2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6999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ฝึกอบรม</a:t>
                      </a:r>
                      <a:br>
                        <a:rPr lang="th-TH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ประเภท ก</a:t>
                      </a:r>
                      <a:endParaRPr lang="th-TH" sz="2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2,400</a:t>
                      </a:r>
                      <a:endParaRPr lang="th-TH" sz="2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1,300</a:t>
                      </a:r>
                      <a:endParaRPr lang="th-TH" sz="2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หนังสือกระทรวงการคลัง ที่ </a:t>
                      </a:r>
                      <a:r>
                        <a:rPr lang="th-TH" sz="2800" b="1" dirty="0" err="1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กค</a:t>
                      </a:r>
                      <a:r>
                        <a:rPr lang="th-TH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0406.4/ว 5 </a:t>
                      </a:r>
                      <a:r>
                        <a:rPr lang="th-TH" sz="2800" b="1" dirty="0" err="1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ลว</a:t>
                      </a:r>
                      <a:r>
                        <a:rPr lang="th-TH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14 </a:t>
                      </a:r>
                      <a:r>
                        <a:rPr lang="th-TH" sz="2800" b="1" dirty="0" err="1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มค</a:t>
                      </a:r>
                      <a:r>
                        <a:rPr lang="th-TH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56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2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ฝึกอบรม</a:t>
                      </a:r>
                      <a:br>
                        <a:rPr lang="th-TH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ประเภท</a:t>
                      </a:r>
                      <a:r>
                        <a:rPr lang="th-TH" sz="28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ข</a:t>
                      </a:r>
                      <a:endParaRPr lang="th-TH" sz="2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1,450</a:t>
                      </a:r>
                      <a:endParaRPr lang="th-TH" sz="2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900</a:t>
                      </a:r>
                      <a:endParaRPr lang="th-TH" sz="2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h-TH" sz="2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5826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ฝึกอบรมบุคคลภายนอก</a:t>
                      </a:r>
                      <a:endParaRPr lang="th-TH" sz="2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1,200</a:t>
                      </a:r>
                      <a:endParaRPr lang="th-TH" sz="2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750</a:t>
                      </a:r>
                      <a:endParaRPr lang="th-TH" sz="2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ระเบียบอบรม ฉ 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84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ChangeArrowheads="1"/>
          </p:cNvSpPr>
          <p:nvPr/>
        </p:nvSpPr>
        <p:spPr bwMode="auto">
          <a:xfrm>
            <a:off x="2008188" y="147613"/>
            <a:ext cx="6435168" cy="758871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anchorCtr="1"/>
          <a:lstStyle/>
          <a:p>
            <a:r>
              <a:rPr lang="th-TH" sz="4800" b="1" dirty="0" smtClean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หลักเกณฑ์การเบิกจ่ายค่าพาหนะ</a:t>
            </a:r>
            <a:endParaRPr lang="th-TH" sz="4800" b="1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15427" name="Rectangle 1027"/>
          <p:cNvSpPr>
            <a:spLocks noChangeArrowheads="1"/>
          </p:cNvSpPr>
          <p:nvPr/>
        </p:nvSpPr>
        <p:spPr bwMode="auto">
          <a:xfrm>
            <a:off x="819397" y="906484"/>
            <a:ext cx="10943112" cy="538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lvl="2" indent="-457200">
              <a:buClr>
                <a:schemeClr val="tx1"/>
              </a:buClr>
            </a:pPr>
            <a:r>
              <a:rPr lang="th-TH" sz="3000" b="1" dirty="0" smtClean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 กรณีใช้</a:t>
            </a:r>
            <a:r>
              <a:rPr lang="th-TH" sz="30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ยานพาหนะของส่วนราชการผู้จัด ยืมจากส่วนราชการอื่น/หน่วยงานอื่น </a:t>
            </a:r>
            <a:endParaRPr lang="th-TH" sz="3000" b="1" dirty="0" smtClean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lvl="2" indent="-457200">
              <a:buClr>
                <a:schemeClr val="tx1"/>
              </a:buClr>
            </a:pPr>
            <a:r>
              <a:rPr lang="th-TH" sz="30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000" b="1" dirty="0" smtClean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เบิก</a:t>
            </a:r>
            <a:r>
              <a:rPr lang="th-TH" sz="30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ค่าน้ำมันเท่าที่จ่ายจริง</a:t>
            </a:r>
          </a:p>
          <a:p>
            <a:pPr marL="457200" lvl="2" indent="-457200">
              <a:buClr>
                <a:schemeClr val="tx1"/>
              </a:buClr>
            </a:pP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</a:t>
            </a:r>
            <a:r>
              <a:rPr lang="th-TH" sz="3000" b="1" dirty="0" smtClean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ใช้</a:t>
            </a:r>
            <a:r>
              <a:rPr lang="th-TH" sz="30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ยานพาหนะประจำทาง/เช่าเหมายานพาหนะ ให้จัดประเภทยานพาหนะ ดังนี้</a:t>
            </a:r>
          </a:p>
          <a:p>
            <a:pPr marL="457200" lvl="2" indent="-457200"/>
            <a:r>
              <a:rPr lang="th-TH" sz="30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sz="3000" b="1" dirty="0" smtClean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 การ</a:t>
            </a:r>
            <a:r>
              <a:rPr lang="th-TH" sz="30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ฝึกอบรมประเภท ก  จัดตามสิทธิข้าราชการ ประเภทบริหาร</a:t>
            </a:r>
            <a:r>
              <a:rPr lang="th-TH" sz="3000" b="1" dirty="0" smtClean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ระดับสูง</a:t>
            </a:r>
            <a:r>
              <a:rPr lang="th-TH" sz="30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3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000" b="1" u="sng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ยกเว้น</a:t>
            </a:r>
            <a:r>
              <a:rPr lang="th-TH" sz="3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000" b="1" dirty="0">
                <a:solidFill>
                  <a:srgbClr val="A5002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เครื่องบินใช้ชั้นธุรกิจ แต่ถ้าเดินทางไม่ได้ให้ใช้ชั้นหนึ่ง</a:t>
            </a:r>
            <a:endParaRPr lang="th-TH" sz="3000" b="1" dirty="0">
              <a:solidFill>
                <a:srgbClr val="3366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42900" indent="-342900"/>
            <a:r>
              <a:rPr lang="th-TH" sz="3000" b="1" dirty="0">
                <a:solidFill>
                  <a:srgbClr val="3366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sz="3000" b="1" dirty="0" smtClean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 การ</a:t>
            </a:r>
            <a:r>
              <a:rPr lang="th-TH" sz="30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ฝึกอบรมประเภท ข จัดตามสิทธิข้าราชการประเภท</a:t>
            </a:r>
            <a:r>
              <a:rPr lang="th-TH" sz="3000" b="1" dirty="0" smtClean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ทั่วไประดับชำนาญ</a:t>
            </a:r>
            <a:r>
              <a:rPr lang="th-TH" sz="30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งาน</a:t>
            </a:r>
          </a:p>
          <a:p>
            <a:pPr marL="342900" indent="-342900"/>
            <a:r>
              <a:rPr lang="th-TH" sz="30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sz="3000" b="1" dirty="0" smtClean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 การ</a:t>
            </a:r>
            <a:r>
              <a:rPr lang="th-TH" sz="30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ฝึกอบรมบุคคลภายนอก จัดตามสิทธิข้าราชการ ประเภททั่วไประดับ</a:t>
            </a:r>
            <a:r>
              <a:rPr lang="th-TH" sz="3000" b="1" dirty="0" smtClean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ปฏิบัติงาน</a:t>
            </a:r>
            <a:endParaRPr lang="en-US" sz="3000" b="1" dirty="0" smtClean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42900" indent="-342900"/>
            <a:r>
              <a:rPr lang="en-US" sz="3000" b="1" dirty="0" smtClean="0">
                <a:solidFill>
                  <a:srgbClr val="3366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sz="3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ทั้งนี้ ให้เบิกจ่ายค่ายานพาหนะได้</a:t>
            </a:r>
            <a:r>
              <a:rPr lang="th-TH" sz="30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เท่าที่จ่ายจริง ตามความจำเป็น </a:t>
            </a:r>
            <a:r>
              <a:rPr lang="th-TH" sz="3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เหมาะสมและประหยัด</a:t>
            </a:r>
            <a:endParaRPr lang="th-TH" sz="30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lvl="2" indent="-457200">
              <a:buClr>
                <a:schemeClr val="tx1"/>
              </a:buClr>
            </a:pPr>
            <a:r>
              <a:rPr lang="th-TH" sz="3000" b="1" dirty="0" smtClean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กรณี</a:t>
            </a:r>
            <a:r>
              <a:rPr lang="th-TH" sz="30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เช่าเหมายานพาหนะต้องดำเนินการ</a:t>
            </a:r>
            <a:r>
              <a:rPr lang="th-TH" sz="3000" b="1" dirty="0" smtClean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ตามพระราชบัญญัติการจัดซื้อจัดจ้างและการบริหารพัสดุภาครัฐ พ.ศ. 2560 ด้วย</a:t>
            </a:r>
            <a:endParaRPr lang="th-TH" sz="3000" b="1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lvl="2" indent="-457200">
              <a:buClr>
                <a:schemeClr val="tx1"/>
              </a:buClr>
            </a:pPr>
            <a:r>
              <a:rPr lang="th-TH" sz="3000" b="1" dirty="0" smtClean="0">
                <a:solidFill>
                  <a:schemeClr val="accent1">
                    <a:lumMod val="50000"/>
                  </a:schemeClr>
                </a:solidFill>
                <a:latin typeface="Cordia New" pitchFamily="34" charset="-34"/>
                <a:cs typeface="TH SarabunPSK" panose="020B0500040200020003" pitchFamily="34" charset="-34"/>
              </a:rPr>
              <a:t>4.</a:t>
            </a:r>
            <a:r>
              <a:rPr lang="el-GR" sz="3000" b="1" dirty="0" smtClean="0">
                <a:solidFill>
                  <a:schemeClr val="accent1">
                    <a:lumMod val="50000"/>
                  </a:schemeClr>
                </a:solidFill>
                <a:latin typeface="Cordia New" pitchFamily="34" charset="-34"/>
                <a:cs typeface="TH SarabunPSK" panose="020B0500040200020003" pitchFamily="34" charset="-34"/>
              </a:rPr>
              <a:t> </a:t>
            </a:r>
            <a:r>
              <a:rPr lang="th-TH" sz="30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ค่าพาหนะรับจ้างสำหรับวิทยากรกรณีอยู่ในท้องที่เดียวกับสถานที่</a:t>
            </a:r>
          </a:p>
          <a:p>
            <a:pPr marL="457200" lvl="2" indent="-457200">
              <a:buClr>
                <a:schemeClr val="tx1"/>
              </a:buClr>
            </a:pPr>
            <a:r>
              <a:rPr lang="th-TH" sz="30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จัดฝึกอบรม</a:t>
            </a:r>
          </a:p>
        </p:txBody>
      </p:sp>
    </p:spTree>
    <p:extLst>
      <p:ext uri="{BB962C8B-B14F-4D97-AF65-F5344CB8AC3E}">
        <p14:creationId xmlns:p14="http://schemas.microsoft.com/office/powerpoint/2010/main" val="33843076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27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1033153" y="2057399"/>
            <a:ext cx="9037122" cy="4270665"/>
          </a:xfrm>
          <a:prstGeom prst="rect">
            <a:avLst/>
          </a:prstGeom>
          <a:noFill/>
          <a:ln w="28575"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thaiDist" defTabSz="914400" fontAlgn="base">
              <a:spcBef>
                <a:spcPct val="0"/>
              </a:spcBef>
              <a:spcAft>
                <a:spcPct val="0"/>
              </a:spcAft>
              <a:buClrTx/>
              <a:buBlip>
                <a:blip r:embed="rId2"/>
              </a:buBlip>
            </a:pPr>
            <a:r>
              <a:rPr lang="th-TH" altLang="th-TH" sz="4000" b="1" dirty="0" smtClean="0">
                <a:solidFill>
                  <a:srgbClr val="CC006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sz="32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กรณีส่วนราชการผู้จัด</a:t>
            </a:r>
            <a:r>
              <a:rPr lang="th-TH" altLang="th-TH" sz="3200" b="1" u="sng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ไม่จัด</a:t>
            </a:r>
            <a:r>
              <a:rPr lang="th-TH" altLang="th-TH" sz="32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อาหาร / ที่พัก / ยานพาหนะ</a:t>
            </a:r>
            <a:r>
              <a:rPr lang="th-TH" altLang="th-TH" sz="3200" b="1" u="sng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ทั้งหมดหรือ</a:t>
            </a:r>
            <a:br>
              <a:rPr lang="th-TH" altLang="th-TH" sz="3200" b="1" u="sng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altLang="th-TH" sz="3200" b="1" u="sng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จัดให้บางส่วน</a:t>
            </a:r>
            <a:r>
              <a:rPr lang="th-TH" altLang="th-TH" sz="32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ให้ส่วนราชการผู้จัดจ่ายค่าใช้จ่ายทั้งหมดหรือส่วนที่ขาด</a:t>
            </a:r>
            <a:br>
              <a:rPr lang="th-TH" altLang="th-TH" sz="32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altLang="th-TH" sz="32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ตามหลักเกณฑ์และวิธีการที่กำหนดไว้ในพระราชกฤษฎีกาค่าใช้จ่าย</a:t>
            </a:r>
            <a:br>
              <a:rPr lang="th-TH" altLang="th-TH" sz="32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altLang="th-TH" sz="32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ในการเดินทาง ให้แก่</a:t>
            </a: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th-TH" altLang="th-TH" sz="32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</a:t>
            </a:r>
            <a:r>
              <a:rPr lang="th-TH" altLang="th-TH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ประธาน แขกผู้มีเกียรติ และผู้ติดตาม</a:t>
            </a: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th-TH" altLang="th-TH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- วิทยากร</a:t>
            </a: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th-TH" altLang="th-TH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- เจ้าหน้าที่</a:t>
            </a: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th-TH" altLang="th-TH" sz="3200" b="1" dirty="0">
                <a:solidFill>
                  <a:srgbClr val="A5002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- </a:t>
            </a:r>
            <a:r>
              <a:rPr lang="th-TH" altLang="th-TH" sz="3200" b="1" dirty="0">
                <a:solidFill>
                  <a:srgbClr val="A53010">
                    <a:lumMod val="60000"/>
                    <a:lumOff val="4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ผู้เข้ารับการฝึกอบรมและผู้สังเกตการณ์ </a:t>
            </a:r>
            <a:r>
              <a:rPr lang="th-TH" alt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ที่เป็นบุคลากรของ</a:t>
            </a:r>
            <a:r>
              <a:rPr lang="th-TH" alt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รัฐ</a:t>
            </a:r>
            <a:br>
              <a:rPr lang="th-TH" alt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altLang="th-TH" sz="3200" b="1" u="sng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</a:t>
            </a:r>
            <a:r>
              <a:rPr lang="th-TH" altLang="th-TH" sz="3200" b="1" u="sng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เบิกจากต้นสังกัด</a:t>
            </a:r>
          </a:p>
          <a:p>
            <a:pPr marL="0" lvl="0" indent="0" algn="thaiDist" defTabSz="9144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th-TH" altLang="th-TH" sz="4000" b="1" dirty="0" smtClean="0">
              <a:solidFill>
                <a:srgbClr val="CC0066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lvl="0" indent="0" algn="thaiDist" defTabSz="9144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th-TH" altLang="th-TH" sz="4000" b="1" dirty="0" smtClean="0">
              <a:solidFill>
                <a:srgbClr val="CC0066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lvl="0" indent="0" algn="thaiDist" defTabSz="9144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th-TH" altLang="th-TH" sz="4000" b="1" dirty="0">
              <a:solidFill>
                <a:srgbClr val="CC0066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33153" y="389512"/>
            <a:ext cx="9709709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กรณีส่วนราชการที่จัดการฝึกอบรมไม่</a:t>
            </a:r>
            <a:r>
              <a:rPr lang="th-TH" alt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จัดอาหาร / ที่พัก / </a:t>
            </a:r>
            <a:r>
              <a:rPr lang="th-TH" alt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ยานพาหนะ</a:t>
            </a:r>
            <a:br>
              <a:rPr lang="th-TH" alt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alt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ทั้งหมดหรือจัด</a:t>
            </a:r>
            <a:r>
              <a:rPr lang="th-TH" alt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</a:t>
            </a:r>
            <a:r>
              <a:rPr lang="th-TH" alt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บางส่วน</a:t>
            </a:r>
            <a:endParaRPr lang="th-TH" altLang="th-TH" sz="40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6718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1033153" y="2057399"/>
            <a:ext cx="10652166" cy="4270665"/>
          </a:xfrm>
          <a:prstGeom prst="rect">
            <a:avLst/>
          </a:prstGeom>
          <a:noFill/>
          <a:ln w="28575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th-TH" altLang="th-TH" sz="4000" b="1" dirty="0" smtClean="0">
              <a:solidFill>
                <a:srgbClr val="CC0066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th-TH" altLang="th-TH" sz="40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ค่าเช่าที่พัก เบิกได้ตาม ข้อ 16 </a:t>
            </a: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th-TH" altLang="th-TH" sz="4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sz="40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(เบิกตามประเภทและอัตราการฝึกอบรม เบิกจ่ายจริงเท่านั้น</a:t>
            </a:r>
            <a:r>
              <a:rPr lang="en-US" altLang="th-TH" sz="40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!!!</a:t>
            </a:r>
            <a:r>
              <a:rPr lang="th-TH" altLang="th-TH" sz="40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th-TH" altLang="th-TH" sz="40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ค่าเบี้ยเลี้ยง </a:t>
            </a: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th-TH" altLang="th-TH" sz="4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sz="40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(เบี้ยเลี้ยงตามระเบียบนี้ต้องมีการหักมื้ออาหาร </a:t>
            </a:r>
            <a:r>
              <a:rPr lang="en-US" altLang="th-TH" sz="40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!!!</a:t>
            </a:r>
            <a:r>
              <a:rPr lang="th-TH" altLang="th-TH" sz="40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br>
              <a:rPr lang="th-TH" altLang="th-TH" sz="40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altLang="th-TH" sz="40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368172" y="401387"/>
            <a:ext cx="9709709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กรณีส่วนราชการที่จัดการฝึกอบรมไม่</a:t>
            </a:r>
            <a:r>
              <a:rPr lang="th-TH" alt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จัดอาหาร / ที่พัก / </a:t>
            </a:r>
            <a:r>
              <a:rPr lang="th-TH" alt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ยานพาหนะ</a:t>
            </a:r>
            <a:br>
              <a:rPr lang="th-TH" alt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alt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ทั้งหมดหรือจัด</a:t>
            </a:r>
            <a:r>
              <a:rPr lang="th-TH" alt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</a:t>
            </a:r>
            <a:r>
              <a:rPr lang="th-TH" alt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บางส่วน (ต่อ)</a:t>
            </a:r>
            <a:endParaRPr lang="th-TH" altLang="th-TH" sz="40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153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712519" y="2057399"/>
            <a:ext cx="10972800" cy="4270665"/>
          </a:xfrm>
          <a:prstGeom prst="rect">
            <a:avLst/>
          </a:prstGeom>
          <a:noFill/>
          <a:ln w="28575">
            <a:noFill/>
          </a:ln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defTabSz="9144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th-TH" altLang="th-TH" sz="4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การคำนวณเบี้ยเลี้ยง กรณีการฝึกอบรม</a:t>
            </a:r>
            <a:r>
              <a:rPr lang="th-TH" altLang="th-TH" sz="4400" b="1" u="sng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มีการจัดอาหาร</a:t>
            </a:r>
          </a:p>
          <a:p>
            <a:pPr algn="thaiDist">
              <a:buClr>
                <a:srgbClr val="A53010"/>
              </a:buClr>
            </a:pPr>
            <a:r>
              <a:rPr lang="th-TH" alt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ให้</a:t>
            </a:r>
            <a:r>
              <a:rPr lang="th-TH" alt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นับเวลาตั้งแต่ออกจากที่</a:t>
            </a:r>
            <a:r>
              <a:rPr lang="th-TH" alt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อยู่/ที่</a:t>
            </a:r>
            <a:r>
              <a:rPr lang="th-TH" alt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ทำงาน จนกลับถึงที่</a:t>
            </a:r>
            <a:r>
              <a:rPr lang="th-TH" alt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อยู่/ที่</a:t>
            </a:r>
            <a:r>
              <a:rPr lang="th-TH" alt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ทำงาน</a:t>
            </a:r>
          </a:p>
          <a:p>
            <a:pPr algn="thaiDist">
              <a:buClr>
                <a:srgbClr val="A53010"/>
              </a:buClr>
            </a:pP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sz="4000" b="1" spc="-12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24 </a:t>
            </a:r>
            <a:r>
              <a:rPr lang="th-TH" sz="4000" b="1" spc="-12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ชั่วโมงคิดเป็น </a:t>
            </a:r>
            <a:r>
              <a:rPr lang="th-TH" sz="4000" b="1" spc="-12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4000" b="1" spc="-12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วัน ถ้าไม่ถึงหรือเกินกว่า </a:t>
            </a:r>
            <a:r>
              <a:rPr lang="th-TH" sz="4000" b="1" spc="-12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24 </a:t>
            </a:r>
            <a:r>
              <a:rPr lang="th-TH" sz="4000" b="1" spc="-12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ชั่วโมง </a:t>
            </a:r>
            <a:r>
              <a:rPr lang="th-TH" sz="4000" b="1" spc="-12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  <a:r>
              <a:rPr lang="th-TH" sz="4000" b="1" spc="-12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ส่วนที่ไม่</a:t>
            </a:r>
            <a:r>
              <a:rPr lang="th-TH" sz="4000" b="1" spc="-12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ถึง</a:t>
            </a:r>
            <a:br>
              <a:rPr lang="th-TH" sz="4000" b="1" spc="-12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b="1" spc="-9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เกิน 24 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ชั่วโมงนั้น เกินกว่า 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12 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ชั่วโมง คิดเป็น 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วัน 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แล้ว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นำจำนวนวันทั้งหมดคูณกับอัตราเบี้ยเลี้ยง</a:t>
            </a:r>
          </a:p>
          <a:p>
            <a:pPr algn="thaiDist">
              <a:buClr>
                <a:srgbClr val="A53010"/>
              </a:buClr>
            </a:pP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ให้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หักค่าเบี้ยเลี้ยงที่คำนวณได้มื้อละ 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 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ของอัตราเบี้ยเลี้ยงเดินทางเหมาจ่าย</a:t>
            </a:r>
          </a:p>
        </p:txBody>
      </p:sp>
      <p:sp>
        <p:nvSpPr>
          <p:cNvPr id="6" name="Rectangle 5"/>
          <p:cNvSpPr/>
          <p:nvPr/>
        </p:nvSpPr>
        <p:spPr>
          <a:xfrm>
            <a:off x="1033153" y="401387"/>
            <a:ext cx="9709709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กรณีส่วนราชการที่จัดการฝึกอบรมไม่</a:t>
            </a:r>
            <a:r>
              <a:rPr lang="th-TH" alt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จัดอาหาร / ที่พัก / </a:t>
            </a:r>
            <a:r>
              <a:rPr lang="th-TH" alt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ยานพาหนะ</a:t>
            </a:r>
            <a:br>
              <a:rPr lang="th-TH" alt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alt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ทั้งหมดหรือจัด</a:t>
            </a:r>
            <a:r>
              <a:rPr lang="th-TH" alt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</a:t>
            </a:r>
            <a:r>
              <a:rPr lang="th-TH" alt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บางส่วน (ต่อ)</a:t>
            </a:r>
            <a:endParaRPr lang="th-TH" altLang="th-TH" sz="40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7996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024063" y="142875"/>
            <a:ext cx="8215312" cy="1143000"/>
          </a:xfrm>
          <a:solidFill>
            <a:srgbClr val="336600"/>
          </a:solidFill>
        </p:spPr>
        <p:txBody>
          <a:bodyPr/>
          <a:lstStyle/>
          <a:p>
            <a:r>
              <a:rPr lang="th-TH" b="1" i="1" u="sng" smtClean="0">
                <a:solidFill>
                  <a:schemeClr val="bg1"/>
                </a:solidFill>
              </a:rPr>
              <a:t>ตัวอย่าง</a:t>
            </a:r>
            <a:r>
              <a:rPr lang="th-TH" b="1" i="1" smtClean="0">
                <a:solidFill>
                  <a:srgbClr val="00FF00"/>
                </a:solidFill>
              </a:rPr>
              <a:t> </a:t>
            </a:r>
            <a:r>
              <a:rPr lang="th-TH" b="1" smtClean="0">
                <a:solidFill>
                  <a:srgbClr val="00FF00"/>
                </a:solidFill>
              </a:rPr>
              <a:t>   </a:t>
            </a:r>
            <a:r>
              <a:rPr lang="th-TH" b="1" smtClean="0">
                <a:solidFill>
                  <a:srgbClr val="FF9900"/>
                </a:solidFill>
              </a:rPr>
              <a:t>โครงการ</a:t>
            </a:r>
            <a:r>
              <a:rPr lang="th-TH" b="1" smtClean="0">
                <a:solidFill>
                  <a:srgbClr val="FFFF00"/>
                </a:solidFill>
              </a:rPr>
              <a:t>จัดอบรม</a:t>
            </a:r>
            <a:r>
              <a:rPr lang="th-TH" b="1" smtClean="0">
                <a:solidFill>
                  <a:srgbClr val="FF9900"/>
                </a:solidFill>
              </a:rPr>
              <a:t>วันที่  2 – 5 มี.ค.  2561</a:t>
            </a:r>
          </a:p>
        </p:txBody>
      </p:sp>
      <p:sp>
        <p:nvSpPr>
          <p:cNvPr id="18435" name="Text Box 11"/>
          <p:cNvSpPr txBox="1">
            <a:spLocks noChangeArrowheads="1"/>
          </p:cNvSpPr>
          <p:nvPr/>
        </p:nvSpPr>
        <p:spPr bwMode="auto">
          <a:xfrm>
            <a:off x="4310063" y="1419225"/>
            <a:ext cx="3657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JasmineUPC" pitchFamily="18" charset="-34"/>
              </a:rPr>
              <a:t>4 วัน   14 ช.ม. </a:t>
            </a:r>
            <a:r>
              <a:rPr lang="en-US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JasmineUPC" pitchFamily="18" charset="-34"/>
              </a:rPr>
              <a:t> =  </a:t>
            </a:r>
            <a:r>
              <a:rPr lang="en-US" sz="3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JasmineUPC" pitchFamily="18" charset="-34"/>
              </a:rPr>
              <a:t>5 </a:t>
            </a:r>
            <a:r>
              <a:rPr lang="th-TH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JasmineUPC" pitchFamily="18" charset="-34"/>
              </a:rPr>
              <a:t>วัน</a:t>
            </a:r>
          </a:p>
        </p:txBody>
      </p:sp>
      <p:grpSp>
        <p:nvGrpSpPr>
          <p:cNvPr id="35867" name="Group 10"/>
          <p:cNvGrpSpPr>
            <a:grpSpLocks/>
          </p:cNvGrpSpPr>
          <p:nvPr/>
        </p:nvGrpSpPr>
        <p:grpSpPr bwMode="auto">
          <a:xfrm>
            <a:off x="4194177" y="2651127"/>
            <a:ext cx="3744913" cy="273050"/>
            <a:chOff x="657" y="1616"/>
            <a:chExt cx="2359" cy="172"/>
          </a:xfrm>
        </p:grpSpPr>
        <p:sp>
          <p:nvSpPr>
            <p:cNvPr id="18460" name="Line 4"/>
            <p:cNvSpPr>
              <a:spLocks noChangeShapeType="1"/>
            </p:cNvSpPr>
            <p:nvPr/>
          </p:nvSpPr>
          <p:spPr bwMode="auto">
            <a:xfrm>
              <a:off x="657" y="1706"/>
              <a:ext cx="2359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461" name="Line 5"/>
            <p:cNvSpPr>
              <a:spLocks noChangeShapeType="1"/>
            </p:cNvSpPr>
            <p:nvPr/>
          </p:nvSpPr>
          <p:spPr bwMode="auto">
            <a:xfrm>
              <a:off x="657" y="1625"/>
              <a:ext cx="0" cy="163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462" name="Line 6"/>
            <p:cNvSpPr>
              <a:spLocks noChangeShapeType="1"/>
            </p:cNvSpPr>
            <p:nvPr/>
          </p:nvSpPr>
          <p:spPr bwMode="auto">
            <a:xfrm>
              <a:off x="3016" y="1616"/>
              <a:ext cx="0" cy="163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463" name="Line 7"/>
            <p:cNvSpPr>
              <a:spLocks noChangeShapeType="1"/>
            </p:cNvSpPr>
            <p:nvPr/>
          </p:nvSpPr>
          <p:spPr bwMode="auto">
            <a:xfrm>
              <a:off x="1202" y="1616"/>
              <a:ext cx="0" cy="163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464" name="Line 8"/>
            <p:cNvSpPr>
              <a:spLocks noChangeShapeType="1"/>
            </p:cNvSpPr>
            <p:nvPr/>
          </p:nvSpPr>
          <p:spPr bwMode="auto">
            <a:xfrm>
              <a:off x="1837" y="1616"/>
              <a:ext cx="0" cy="163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465" name="Line 9"/>
            <p:cNvSpPr>
              <a:spLocks noChangeShapeType="1"/>
            </p:cNvSpPr>
            <p:nvPr/>
          </p:nvSpPr>
          <p:spPr bwMode="auto">
            <a:xfrm>
              <a:off x="2472" y="1616"/>
              <a:ext cx="0" cy="163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8437" name="AutoShape 18"/>
          <p:cNvSpPr>
            <a:spLocks/>
          </p:cNvSpPr>
          <p:nvPr/>
        </p:nvSpPr>
        <p:spPr bwMode="auto">
          <a:xfrm rot="-5400000">
            <a:off x="6219245" y="-156850"/>
            <a:ext cx="307550" cy="4338637"/>
          </a:xfrm>
          <a:prstGeom prst="rightBrace">
            <a:avLst>
              <a:gd name="adj1" fmla="val 110682"/>
              <a:gd name="adj2" fmla="val 50000"/>
            </a:avLst>
          </a:prstGeom>
          <a:noFill/>
          <a:ln w="28575">
            <a:solidFill>
              <a:srgbClr val="FF99FF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>
              <a:defRPr/>
            </a:pPr>
            <a:endParaRPr lang="en-US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8" name="Text Box 20"/>
          <p:cNvSpPr txBox="1">
            <a:spLocks noChangeArrowheads="1"/>
          </p:cNvSpPr>
          <p:nvPr/>
        </p:nvSpPr>
        <p:spPr bwMode="auto">
          <a:xfrm>
            <a:off x="2927351" y="2924175"/>
            <a:ext cx="281695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วันออกเดินทาง                          จากที่พัก 09.00 น.</a:t>
            </a:r>
          </a:p>
        </p:txBody>
      </p:sp>
      <p:sp>
        <p:nvSpPr>
          <p:cNvPr id="18439" name="Text Box 21"/>
          <p:cNvSpPr txBox="1">
            <a:spLocks noChangeArrowheads="1"/>
          </p:cNvSpPr>
          <p:nvPr/>
        </p:nvSpPr>
        <p:spPr bwMode="auto">
          <a:xfrm>
            <a:off x="6959600" y="2938463"/>
            <a:ext cx="2489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h-TH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วันเดินทางกลับ                          ถึงที่พัก 23.00 น.</a:t>
            </a:r>
          </a:p>
        </p:txBody>
      </p:sp>
      <p:sp>
        <p:nvSpPr>
          <p:cNvPr id="18440" name="Text Box 22"/>
          <p:cNvSpPr txBox="1">
            <a:spLocks noChangeArrowheads="1"/>
          </p:cNvSpPr>
          <p:nvPr/>
        </p:nvSpPr>
        <p:spPr bwMode="auto">
          <a:xfrm>
            <a:off x="1524000" y="4500563"/>
            <a:ext cx="9144000" cy="2308324"/>
          </a:xfrm>
          <a:prstGeom prst="rect">
            <a:avLst/>
          </a:prstGeom>
          <a:solidFill>
            <a:srgbClr val="CCFF66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762000" indent="-762000">
              <a:spcBef>
                <a:spcPct val="50000"/>
              </a:spcBef>
              <a:defRPr/>
            </a:pPr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th-TH" sz="36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JasmineUPC" pitchFamily="18" charset="-34"/>
              </a:rPr>
              <a:t>5  วัน </a:t>
            </a:r>
            <a:r>
              <a:rPr lang="en-US" sz="36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JasmineUPC" pitchFamily="18" charset="-34"/>
              </a:rPr>
              <a:t> </a:t>
            </a:r>
            <a:r>
              <a:rPr lang="en-US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JasmineUPC" pitchFamily="18" charset="-34"/>
              </a:rPr>
              <a:t>x</a:t>
            </a:r>
            <a:r>
              <a:rPr lang="th-TH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JasmineUPC" pitchFamily="18" charset="-34"/>
              </a:rPr>
              <a:t>  </a:t>
            </a:r>
            <a:r>
              <a:rPr lang="th-TH" sz="36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JasmineUPC" pitchFamily="18" charset="-34"/>
              </a:rPr>
              <a:t>เบี้ยเลี้ยง</a:t>
            </a:r>
            <a:r>
              <a:rPr lang="en-US" sz="36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JasmineUPC" pitchFamily="18" charset="-34"/>
              </a:rPr>
              <a:t> </a:t>
            </a:r>
            <a:r>
              <a:rPr lang="th-TH" sz="36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JasmineUPC" pitchFamily="18" charset="-34"/>
              </a:rPr>
              <a:t>ซี 1 – 8  วันละ  2</a:t>
            </a: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JasmineUPC" pitchFamily="18" charset="-34"/>
              </a:rPr>
              <a:t>4</a:t>
            </a:r>
            <a:r>
              <a:rPr lang="th-TH" sz="36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JasmineUPC" pitchFamily="18" charset="-34"/>
              </a:rPr>
              <a:t>0  </a:t>
            </a:r>
            <a:r>
              <a:rPr lang="en-US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JasmineUPC" pitchFamily="18" charset="-34"/>
              </a:rPr>
              <a:t> =</a:t>
            </a:r>
            <a:r>
              <a:rPr lang="th-TH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JasmineUPC" pitchFamily="18" charset="-34"/>
              </a:rPr>
              <a:t>      </a:t>
            </a:r>
            <a:r>
              <a:rPr lang="th-TH" sz="36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JasmineUPC" pitchFamily="18" charset="-34"/>
              </a:rPr>
              <a:t>1,</a:t>
            </a: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JasmineUPC" pitchFamily="18" charset="-34"/>
              </a:rPr>
              <a:t>2</a:t>
            </a:r>
            <a:r>
              <a:rPr lang="th-TH" sz="36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JasmineUPC" pitchFamily="18" charset="-34"/>
              </a:rPr>
              <a:t>00  </a:t>
            </a:r>
          </a:p>
          <a:p>
            <a:pPr marL="762000" indent="-762000">
              <a:spcBef>
                <a:spcPct val="50000"/>
              </a:spcBef>
              <a:defRPr/>
            </a:pPr>
            <a:r>
              <a:rPr lang="th-TH" sz="3600" b="1" dirty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JasmineUPC" pitchFamily="18" charset="-34"/>
              </a:rPr>
              <a:t> </a:t>
            </a:r>
            <a:r>
              <a:rPr lang="th-TH" sz="36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JasmineUPC" pitchFamily="18" charset="-34"/>
              </a:rPr>
              <a:t>ผู้จัดเลี้ยงอาหารกลางวัน 4 วัน </a:t>
            </a:r>
            <a:r>
              <a:rPr lang="th-TH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JasmineUPC" pitchFamily="18" charset="-34"/>
              </a:rPr>
              <a:t>(4 มื้อ </a:t>
            </a:r>
            <a:r>
              <a:rPr lang="en-US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JasmineUPC" pitchFamily="18" charset="-34"/>
              </a:rPr>
              <a:t>x</a:t>
            </a:r>
            <a:r>
              <a:rPr lang="th-TH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JasmineUPC" pitchFamily="18" charset="-34"/>
              </a:rPr>
              <a:t> </a:t>
            </a:r>
            <a:r>
              <a:rPr lang="en-US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JasmineUPC" pitchFamily="18" charset="-34"/>
              </a:rPr>
              <a:t>8</a:t>
            </a:r>
            <a:r>
              <a:rPr lang="th-TH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JasmineUPC" pitchFamily="18" charset="-34"/>
              </a:rPr>
              <a:t>0 บาท)</a:t>
            </a:r>
            <a:r>
              <a:rPr lang="en-US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JasmineUPC" pitchFamily="18" charset="-34"/>
              </a:rPr>
              <a:t> </a:t>
            </a:r>
            <a:r>
              <a:rPr lang="en-US" sz="2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JasmineUPC" pitchFamily="18" charset="-34"/>
              </a:rPr>
              <a:t> </a:t>
            </a:r>
            <a:r>
              <a:rPr lang="en-US" sz="3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JasmineUPC" pitchFamily="18" charset="-34"/>
              </a:rPr>
              <a:t>=        </a:t>
            </a:r>
            <a:r>
              <a:rPr lang="en-US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JasmineUPC" pitchFamily="18" charset="-34"/>
              </a:rPr>
              <a:t>320 </a:t>
            </a:r>
          </a:p>
          <a:p>
            <a:pPr marL="762000" indent="-762000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JasmineUPC" pitchFamily="18" charset="-34"/>
              </a:rPr>
              <a:t> 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JasmineUPC" pitchFamily="18" charset="-34"/>
              </a:rPr>
              <a:t>	       </a:t>
            </a:r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JasmineUPC" pitchFamily="18" charset="-34"/>
              </a:rPr>
              <a:t>รวมเบิกเบี้ยเลี้ยง	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JasmineUPC" pitchFamily="18" charset="-34"/>
              </a:rPr>
              <a:t>        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JasmineUPC" pitchFamily="18" charset="-34"/>
              </a:rPr>
              <a:t>      =       </a:t>
            </a:r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JasmineUPC" pitchFamily="18" charset="-34"/>
              </a:rPr>
              <a:t>880</a:t>
            </a:r>
            <a:endParaRPr lang="th-TH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JasmineUPC" pitchFamily="18" charset="-34"/>
            </a:endParaRPr>
          </a:p>
        </p:txBody>
      </p:sp>
      <p:grpSp>
        <p:nvGrpSpPr>
          <p:cNvPr id="35849" name="Group 17"/>
          <p:cNvGrpSpPr>
            <a:grpSpLocks/>
          </p:cNvGrpSpPr>
          <p:nvPr/>
        </p:nvGrpSpPr>
        <p:grpSpPr bwMode="auto">
          <a:xfrm>
            <a:off x="4203701" y="2126301"/>
            <a:ext cx="4461221" cy="803276"/>
            <a:chOff x="340" y="1382"/>
            <a:chExt cx="2582" cy="506"/>
          </a:xfrm>
        </p:grpSpPr>
        <p:grpSp>
          <p:nvGrpSpPr>
            <p:cNvPr id="35855" name="Group 10"/>
            <p:cNvGrpSpPr>
              <a:grpSpLocks/>
            </p:cNvGrpSpPr>
            <p:nvPr/>
          </p:nvGrpSpPr>
          <p:grpSpPr bwMode="auto">
            <a:xfrm>
              <a:off x="340" y="1716"/>
              <a:ext cx="2359" cy="172"/>
              <a:chOff x="657" y="1616"/>
              <a:chExt cx="2359" cy="172"/>
            </a:xfrm>
          </p:grpSpPr>
          <p:sp>
            <p:nvSpPr>
              <p:cNvPr id="18448" name="Line 4"/>
              <p:cNvSpPr>
                <a:spLocks noChangeShapeType="1"/>
              </p:cNvSpPr>
              <p:nvPr/>
            </p:nvSpPr>
            <p:spPr bwMode="auto">
              <a:xfrm>
                <a:off x="657" y="1706"/>
                <a:ext cx="2359" cy="0"/>
              </a:xfrm>
              <a:prstGeom prst="line">
                <a:avLst/>
              </a:prstGeom>
              <a:noFill/>
              <a:ln w="5715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8449" name="Line 5"/>
              <p:cNvSpPr>
                <a:spLocks noChangeShapeType="1"/>
              </p:cNvSpPr>
              <p:nvPr/>
            </p:nvSpPr>
            <p:spPr bwMode="auto">
              <a:xfrm>
                <a:off x="657" y="1625"/>
                <a:ext cx="0" cy="163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8450" name="Line 6"/>
              <p:cNvSpPr>
                <a:spLocks noChangeShapeType="1"/>
              </p:cNvSpPr>
              <p:nvPr/>
            </p:nvSpPr>
            <p:spPr bwMode="auto">
              <a:xfrm>
                <a:off x="3016" y="1616"/>
                <a:ext cx="0" cy="163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8451" name="Line 7"/>
              <p:cNvSpPr>
                <a:spLocks noChangeShapeType="1"/>
              </p:cNvSpPr>
              <p:nvPr/>
            </p:nvSpPr>
            <p:spPr bwMode="auto">
              <a:xfrm>
                <a:off x="1202" y="1616"/>
                <a:ext cx="0" cy="163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8452" name="Line 8"/>
              <p:cNvSpPr>
                <a:spLocks noChangeShapeType="1"/>
              </p:cNvSpPr>
              <p:nvPr/>
            </p:nvSpPr>
            <p:spPr bwMode="auto">
              <a:xfrm>
                <a:off x="1837" y="1616"/>
                <a:ext cx="0" cy="163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8453" name="Line 9"/>
              <p:cNvSpPr>
                <a:spLocks noChangeShapeType="1"/>
              </p:cNvSpPr>
              <p:nvPr/>
            </p:nvSpPr>
            <p:spPr bwMode="auto">
              <a:xfrm>
                <a:off x="2472" y="1616"/>
                <a:ext cx="0" cy="163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8443" name="Text Box 12"/>
            <p:cNvSpPr txBox="1">
              <a:spLocks noChangeArrowheads="1"/>
            </p:cNvSpPr>
            <p:nvPr/>
          </p:nvSpPr>
          <p:spPr bwMode="auto">
            <a:xfrm>
              <a:off x="483" y="1393"/>
              <a:ext cx="22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444" name="Text Box 13"/>
            <p:cNvSpPr txBox="1">
              <a:spLocks noChangeArrowheads="1"/>
            </p:cNvSpPr>
            <p:nvPr/>
          </p:nvSpPr>
          <p:spPr bwMode="auto">
            <a:xfrm>
              <a:off x="1083" y="1382"/>
              <a:ext cx="18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445" name="Text Box 14"/>
            <p:cNvSpPr txBox="1">
              <a:spLocks noChangeArrowheads="1"/>
            </p:cNvSpPr>
            <p:nvPr/>
          </p:nvSpPr>
          <p:spPr bwMode="auto">
            <a:xfrm>
              <a:off x="1705" y="1393"/>
              <a:ext cx="22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446" name="Text Box 15"/>
            <p:cNvSpPr txBox="1">
              <a:spLocks noChangeArrowheads="1"/>
            </p:cNvSpPr>
            <p:nvPr/>
          </p:nvSpPr>
          <p:spPr bwMode="auto">
            <a:xfrm>
              <a:off x="2302" y="1393"/>
              <a:ext cx="22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endPara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447" name="Text Box 16"/>
            <p:cNvSpPr txBox="1">
              <a:spLocks noChangeArrowheads="1"/>
            </p:cNvSpPr>
            <p:nvPr/>
          </p:nvSpPr>
          <p:spPr bwMode="auto">
            <a:xfrm>
              <a:off x="2696" y="1393"/>
              <a:ext cx="22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  <a:endPara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4" name="รูปห้าเหลี่ยม 33"/>
          <p:cNvSpPr/>
          <p:nvPr/>
        </p:nvSpPr>
        <p:spPr bwMode="auto">
          <a:xfrm>
            <a:off x="1805354" y="1547447"/>
            <a:ext cx="2076084" cy="1167180"/>
          </a:xfrm>
          <a:prstGeom prst="homePlat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th-TH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024920" y="1554567"/>
            <a:ext cx="137579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ตามระเบียบฝึกอบรม ฯ 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ปี 2555</a:t>
            </a:r>
          </a:p>
        </p:txBody>
      </p:sp>
      <p:sp>
        <p:nvSpPr>
          <p:cNvPr id="36" name="กระจาย 1 35"/>
          <p:cNvSpPr/>
          <p:nvPr/>
        </p:nvSpPr>
        <p:spPr bwMode="auto">
          <a:xfrm>
            <a:off x="8310564" y="785813"/>
            <a:ext cx="2357437" cy="1714500"/>
          </a:xfrm>
          <a:prstGeom prst="irregularSeal1">
            <a:avLst/>
          </a:prstGeom>
          <a:solidFill>
            <a:srgbClr val="CC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th-TH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 rot="20441136">
            <a:off x="8855075" y="1305252"/>
            <a:ext cx="150018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h-TH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เปรียบเทียบ</a:t>
            </a:r>
          </a:p>
        </p:txBody>
      </p:sp>
      <p:sp>
        <p:nvSpPr>
          <p:cNvPr id="35854" name="กล่องข้อความ 1"/>
          <p:cNvSpPr txBox="1">
            <a:spLocks noChangeArrowheads="1"/>
          </p:cNvSpPr>
          <p:nvPr/>
        </p:nvSpPr>
        <p:spPr bwMode="auto">
          <a:xfrm>
            <a:off x="1063627" y="4056644"/>
            <a:ext cx="2960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r>
              <a:rPr lang="th-TH" sz="2000" b="1" dirty="0">
                <a:solidFill>
                  <a:srgbClr val="660066"/>
                </a:solidFill>
              </a:rPr>
              <a:t>(ระเบียบฝึกอบรมไม่มีเบี้ยเลี้ยงครึ่งวัน)</a:t>
            </a:r>
          </a:p>
        </p:txBody>
      </p:sp>
      <p:cxnSp>
        <p:nvCxnSpPr>
          <p:cNvPr id="3" name="ตัวเชื่อมต่อตรง 2"/>
          <p:cNvCxnSpPr>
            <a:endCxn id="18451" idx="1"/>
          </p:cNvCxnSpPr>
          <p:nvPr/>
        </p:nvCxnSpPr>
        <p:spPr>
          <a:xfrm flipH="1">
            <a:off x="5145362" y="2576818"/>
            <a:ext cx="2902" cy="3384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ตัวเชื่อมต่อตรง 54"/>
          <p:cNvCxnSpPr/>
          <p:nvPr/>
        </p:nvCxnSpPr>
        <p:spPr>
          <a:xfrm flipH="1">
            <a:off x="6214260" y="2603178"/>
            <a:ext cx="2902" cy="3384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ตัวเชื่อมต่อตรง 55"/>
          <p:cNvCxnSpPr/>
          <p:nvPr/>
        </p:nvCxnSpPr>
        <p:spPr>
          <a:xfrm flipH="1">
            <a:off x="7335364" y="2585703"/>
            <a:ext cx="2902" cy="3384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ตัวเชื่อมต่อตรง 56"/>
          <p:cNvCxnSpPr/>
          <p:nvPr/>
        </p:nvCxnSpPr>
        <p:spPr>
          <a:xfrm flipH="1">
            <a:off x="8261346" y="2611272"/>
            <a:ext cx="2902" cy="3384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1547948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5" name="Rectangle 3"/>
          <p:cNvSpPr>
            <a:spLocks noChangeArrowheads="1"/>
          </p:cNvSpPr>
          <p:nvPr/>
        </p:nvSpPr>
        <p:spPr bwMode="auto">
          <a:xfrm>
            <a:off x="1472540" y="1816924"/>
            <a:ext cx="8721725" cy="4714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tabLst>
                <a:tab pos="755650" algn="l"/>
                <a:tab pos="1050925" algn="l"/>
                <a:tab pos="1428750" algn="l"/>
              </a:tabLst>
            </a:pPr>
            <a:endParaRPr lang="th-TH" sz="3200" b="1" u="sng" dirty="0" smtClean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lnSpc>
                <a:spcPct val="80000"/>
              </a:lnSpc>
              <a:buBlip>
                <a:blip r:embed="rId3"/>
              </a:buBlip>
              <a:tabLst>
                <a:tab pos="755650" algn="l"/>
                <a:tab pos="1050925" algn="l"/>
                <a:tab pos="1428750" algn="l"/>
              </a:tabLst>
            </a:pPr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ให้จ่ายเงินให้แก่ผู้เข้าฝึกอบรมที่มิใช่บุคลากรของรัฐ ดังนี้</a:t>
            </a:r>
          </a:p>
          <a:p>
            <a:pPr>
              <a:lnSpc>
                <a:spcPct val="80000"/>
              </a:lnSpc>
              <a:tabLst>
                <a:tab pos="755650" algn="l"/>
                <a:tab pos="1050925" algn="l"/>
                <a:tab pos="1428750" algn="l"/>
              </a:tabLst>
            </a:pPr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* ค่าอาหาร</a:t>
            </a:r>
          </a:p>
          <a:p>
            <a:pPr>
              <a:lnSpc>
                <a:spcPct val="80000"/>
              </a:lnSpc>
              <a:tabLst>
                <a:tab pos="755650" algn="l"/>
                <a:tab pos="1050925" algn="l"/>
                <a:tab pos="1428750" algn="l"/>
              </a:tabLst>
            </a:pPr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- ไม่จัดอาหารทั้ง 3</a:t>
            </a:r>
            <a:r>
              <a:rPr lang="th-TH" sz="3200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มื้อจ่ายไม่เกิน</a:t>
            </a:r>
            <a:r>
              <a:rPr lang="en-US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240 </a:t>
            </a:r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บาท/วัน/คน</a:t>
            </a:r>
          </a:p>
          <a:p>
            <a:pPr>
              <a:lnSpc>
                <a:spcPct val="80000"/>
              </a:lnSpc>
              <a:tabLst>
                <a:tab pos="755650" algn="l"/>
                <a:tab pos="1050925" algn="l"/>
                <a:tab pos="1428750" algn="l"/>
              </a:tabLst>
            </a:pPr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- จัดอาหารให้ 2</a:t>
            </a:r>
            <a:r>
              <a:rPr lang="th-TH" sz="3200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มื้อจ่ายไม่เกิน     </a:t>
            </a:r>
            <a:r>
              <a:rPr lang="en-US" sz="3200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80 </a:t>
            </a:r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บาท/วัน/คน</a:t>
            </a:r>
          </a:p>
          <a:p>
            <a:pPr>
              <a:lnSpc>
                <a:spcPct val="80000"/>
              </a:lnSpc>
              <a:tabLst>
                <a:tab pos="755650" algn="l"/>
                <a:tab pos="1050925" algn="l"/>
                <a:tab pos="1428750" algn="l"/>
              </a:tabLst>
            </a:pPr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- จัดอาหารให้ 1</a:t>
            </a:r>
            <a:r>
              <a:rPr lang="th-TH" sz="3200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มื้อจ่ายไม่เกิน</a:t>
            </a:r>
            <a:r>
              <a:rPr lang="en-US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sz="3200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160 </a:t>
            </a:r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บาท/วัน/คน</a:t>
            </a:r>
          </a:p>
          <a:p>
            <a:pPr>
              <a:lnSpc>
                <a:spcPct val="80000"/>
              </a:lnSpc>
              <a:tabLst>
                <a:tab pos="755650" algn="l"/>
                <a:tab pos="1050925" algn="l"/>
                <a:tab pos="1428750" algn="l"/>
              </a:tabLst>
            </a:pPr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* ค่าเช่าที่</a:t>
            </a:r>
            <a:r>
              <a:rPr lang="th-TH" sz="3200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พักกรณีไม่จัดที่พักให้ </a:t>
            </a:r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เหมาจ่ายไม่เกิน </a:t>
            </a:r>
            <a:r>
              <a:rPr lang="th-TH" sz="3200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500 </a:t>
            </a:r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บาท/วัน/คน</a:t>
            </a:r>
          </a:p>
          <a:p>
            <a:pPr>
              <a:lnSpc>
                <a:spcPct val="80000"/>
              </a:lnSpc>
              <a:tabLst>
                <a:tab pos="755650" algn="l"/>
                <a:tab pos="1050925" algn="l"/>
                <a:tab pos="1428750" algn="l"/>
              </a:tabLst>
            </a:pPr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* ค่าพาหนะจ่ายจริงตามสิทธิข้าราชการประเภททั่วไป 			ระดับปฏิบัติงาน </a:t>
            </a:r>
            <a:r>
              <a:rPr lang="th-TH" sz="3200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(ห้าม</a:t>
            </a:r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เบิกค่า</a:t>
            </a:r>
            <a:r>
              <a:rPr lang="th-TH" sz="3200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เครื่องบิน)</a:t>
            </a:r>
          </a:p>
          <a:p>
            <a:pPr>
              <a:lnSpc>
                <a:spcPct val="80000"/>
              </a:lnSpc>
              <a:tabLst>
                <a:tab pos="755650" algn="l"/>
                <a:tab pos="1050925" algn="l"/>
                <a:tab pos="1428750" algn="l"/>
              </a:tabLst>
            </a:pPr>
            <a:r>
              <a:rPr lang="th-TH" sz="3200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    * การเบิกจ่ายค่าใช้จ่าย ให้ใช้แบบใบสำคัญรับเงินค่าใช้จ่าย</a:t>
            </a:r>
            <a:br>
              <a:rPr lang="th-TH" sz="3200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ในการฝึกอบรมบุคคลภายนอกตามระเบียบนี้ เป็นหลักฐานการจ่าย</a:t>
            </a:r>
            <a:endParaRPr lang="th-TH" sz="3200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lnSpc>
                <a:spcPct val="80000"/>
              </a:lnSpc>
              <a:tabLst>
                <a:tab pos="755650" algn="l"/>
                <a:tab pos="1050925" algn="l"/>
                <a:tab pos="1428750" algn="l"/>
              </a:tabLst>
            </a:pPr>
            <a:endParaRPr lang="th-TH" sz="4000" b="1" dirty="0">
              <a:solidFill>
                <a:srgbClr val="00206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72540" y="593766"/>
            <a:ext cx="8716489" cy="12231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tabLst>
                <a:tab pos="755650" algn="l"/>
                <a:tab pos="1050925" algn="l"/>
                <a:tab pos="1428750" algn="l"/>
              </a:tabLst>
            </a:pPr>
            <a:r>
              <a:rPr lang="th-TH" sz="4400" b="1" u="sng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กรณีจัดฝึกอบรมบุคคลภายนอก และส่วนราชการ </a:t>
            </a:r>
          </a:p>
          <a:p>
            <a:pPr algn="ctr">
              <a:lnSpc>
                <a:spcPct val="80000"/>
              </a:lnSpc>
              <a:tabLst>
                <a:tab pos="755650" algn="l"/>
                <a:tab pos="1050925" algn="l"/>
                <a:tab pos="1428750" algn="l"/>
              </a:tabLst>
            </a:pPr>
            <a:r>
              <a:rPr lang="th-TH" sz="4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</a:t>
            </a:r>
            <a:r>
              <a:rPr lang="th-TH" sz="4400" b="1" u="sng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ไม่จัด</a:t>
            </a:r>
            <a:r>
              <a:rPr lang="th-TH" sz="4400" b="1" u="sng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อาหาร/ที่พัก/ยานพาหนะ</a:t>
            </a:r>
            <a:endParaRPr lang="th-TH" sz="44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034828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2355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6"/>
          <p:cNvSpPr>
            <a:spLocks noChangeArrowheads="1"/>
          </p:cNvSpPr>
          <p:nvPr/>
        </p:nvSpPr>
        <p:spPr bwMode="auto">
          <a:xfrm>
            <a:off x="1140031" y="1664626"/>
            <a:ext cx="8968768" cy="11352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anchorCtr="1"/>
          <a:lstStyle/>
          <a:p>
            <a:endParaRPr lang="th-TH" sz="4800" b="1" dirty="0">
              <a:solidFill>
                <a:srgbClr val="0000FF"/>
              </a:solidFill>
              <a:cs typeface="AngsanaUPC" pitchFamily="18" charset="-34"/>
            </a:endParaRP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1246909" y="2942111"/>
            <a:ext cx="9298379" cy="2413660"/>
          </a:xfrm>
          <a:prstGeom prst="rect">
            <a:avLst/>
          </a:prstGeom>
          <a:noFill/>
          <a:ln w="28575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th-TH" altLang="th-TH" sz="3600" b="1" dirty="0" smtClean="0">
              <a:solidFill>
                <a:srgbClr val="33330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ü"/>
            </a:pPr>
            <a:r>
              <a:rPr lang="th-TH" altLang="th-TH" sz="3600" b="1" dirty="0" smtClean="0">
                <a:solidFill>
                  <a:srgbClr val="3333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เบิก</a:t>
            </a:r>
            <a:r>
              <a:rPr lang="th-TH" altLang="th-TH" sz="3600" b="1" dirty="0">
                <a:solidFill>
                  <a:srgbClr val="3333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ได้เฉพาะผู้เข้ารับการ</a:t>
            </a:r>
            <a:r>
              <a:rPr lang="th-TH" altLang="th-TH" sz="3600" b="1" dirty="0" smtClean="0">
                <a:solidFill>
                  <a:srgbClr val="3333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ฝึกอบรมที่</a:t>
            </a:r>
            <a:r>
              <a:rPr lang="th-TH" altLang="th-TH" sz="3600" b="1" dirty="0">
                <a:solidFill>
                  <a:srgbClr val="3333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</a:t>
            </a:r>
            <a:r>
              <a:rPr lang="th-TH" altLang="th-TH" sz="3600" b="1" dirty="0" smtClean="0">
                <a:solidFill>
                  <a:srgbClr val="3333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บุคลากรของรัฐ/เจ้าหน้าที่</a:t>
            </a:r>
            <a:r>
              <a:rPr lang="th-TH" altLang="th-TH" sz="3600" dirty="0" smtClean="0">
                <a:solidFill>
                  <a:srgbClr val="CCCC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altLang="th-TH" sz="3600" dirty="0">
              <a:solidFill>
                <a:srgbClr val="CCCC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49510" y="1878323"/>
            <a:ext cx="84374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alt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ngsanaUPC" panose="02020603050405020304" pitchFamily="18" charset="-34"/>
              </a:rPr>
              <a:t>ค่าเครื่องแต่งตัวในการเดินทางไปฝึกอบรมในต่างประเทศ</a:t>
            </a:r>
          </a:p>
        </p:txBody>
      </p:sp>
    </p:spTree>
    <p:extLst>
      <p:ext uri="{BB962C8B-B14F-4D97-AF65-F5344CB8AC3E}">
        <p14:creationId xmlns:p14="http://schemas.microsoft.com/office/powerpoint/2010/main" val="400281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2" name="Rectangle 4"/>
          <p:cNvSpPr>
            <a:spLocks noChangeArrowheads="1"/>
          </p:cNvSpPr>
          <p:nvPr/>
        </p:nvSpPr>
        <p:spPr bwMode="auto">
          <a:xfrm>
            <a:off x="1204583" y="580902"/>
            <a:ext cx="758031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r>
              <a:rPr lang="th-TH" sz="4400" b="1" u="sng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กรณีจ้างจัดฝึกอบรม</a:t>
            </a:r>
          </a:p>
        </p:txBody>
      </p:sp>
      <p:sp>
        <p:nvSpPr>
          <p:cNvPr id="621573" name="Rectangle 5"/>
          <p:cNvSpPr>
            <a:spLocks noChangeArrowheads="1"/>
          </p:cNvSpPr>
          <p:nvPr/>
        </p:nvSpPr>
        <p:spPr bwMode="auto">
          <a:xfrm>
            <a:off x="1529751" y="1557319"/>
            <a:ext cx="7843838" cy="338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rgbClr val="492278"/>
              </a:buClr>
              <a:buFont typeface="Wingdings" pitchFamily="2" charset="2"/>
              <a:buChar char="v"/>
              <a:tabLst>
                <a:tab pos="574675" algn="l"/>
              </a:tabLst>
            </a:pPr>
            <a:r>
              <a:rPr lang="th-TH" sz="4000" b="1" dirty="0">
                <a:solidFill>
                  <a:srgbClr val="9933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4000" b="1" dirty="0">
                <a:solidFill>
                  <a:schemeClr val="accent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 / อัตรา ตามที่ระเบียบกำหนด</a:t>
            </a:r>
          </a:p>
          <a:p>
            <a:pPr>
              <a:lnSpc>
                <a:spcPct val="90000"/>
              </a:lnSpc>
              <a:buClr>
                <a:srgbClr val="492278"/>
              </a:buClr>
              <a:buFont typeface="Wingdings" pitchFamily="2" charset="2"/>
              <a:buChar char="v"/>
              <a:tabLst>
                <a:tab pos="574675" algn="l"/>
              </a:tabLst>
            </a:pPr>
            <a:r>
              <a:rPr lang="th-TH" sz="4000" b="1" dirty="0">
                <a:solidFill>
                  <a:schemeClr val="accent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วิธีการจัดจ้าง </a:t>
            </a:r>
            <a:r>
              <a:rPr lang="th-TH" sz="4000" b="1" dirty="0" smtClean="0">
                <a:solidFill>
                  <a:schemeClr val="accent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ตามพระราชบัญญัติการจัดซื้อจัดจ้างและการบริหารพัสดุภาครัฐ พ.ศ. 2560</a:t>
            </a:r>
          </a:p>
          <a:p>
            <a:pPr>
              <a:lnSpc>
                <a:spcPct val="90000"/>
              </a:lnSpc>
              <a:buClr>
                <a:srgbClr val="492278"/>
              </a:buClr>
              <a:buFont typeface="Wingdings" pitchFamily="2" charset="2"/>
              <a:buChar char="v"/>
              <a:tabLst>
                <a:tab pos="574675" algn="l"/>
              </a:tabLst>
            </a:pPr>
            <a:r>
              <a:rPr lang="th-TH" sz="4000" b="1" dirty="0">
                <a:solidFill>
                  <a:schemeClr val="accent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ใช้ใบเสร็จรับเงินผู้รับจ้าง เป็นหลักฐานการจ่าย</a:t>
            </a:r>
          </a:p>
          <a:p>
            <a:pPr>
              <a:lnSpc>
                <a:spcPct val="90000"/>
              </a:lnSpc>
              <a:buClr>
                <a:srgbClr val="492278"/>
              </a:buClr>
              <a:buFont typeface="Wingdings" pitchFamily="2" charset="2"/>
              <a:buChar char="v"/>
              <a:tabLst>
                <a:tab pos="574675" algn="l"/>
              </a:tabLst>
            </a:pPr>
            <a:r>
              <a:rPr lang="th-TH" sz="4000" b="1" dirty="0">
                <a:solidFill>
                  <a:schemeClr val="accent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จ่ายตรงผู้รับจ้าง/ผู้มีสิทธิ ให้ใช้รายงานในระบบเป็นหลักฐาน</a:t>
            </a:r>
            <a:r>
              <a:rPr lang="th-TH" sz="4000" b="1" dirty="0" smtClean="0">
                <a:solidFill>
                  <a:schemeClr val="accent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</a:t>
            </a:r>
            <a:r>
              <a:rPr lang="th-TH" sz="4000" b="1" dirty="0">
                <a:solidFill>
                  <a:schemeClr val="accent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</a:t>
            </a:r>
            <a:r>
              <a:rPr lang="th-TH" sz="4000" b="1" dirty="0" smtClean="0">
                <a:solidFill>
                  <a:schemeClr val="accent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จ่าย</a:t>
            </a:r>
            <a:endParaRPr lang="th-TH" sz="4000" b="1" dirty="0">
              <a:solidFill>
                <a:schemeClr val="accent2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621574" name="Picture 6" descr="j025065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37288" y="4343401"/>
            <a:ext cx="299085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072065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21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21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21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215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21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21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21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21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21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2" grpId="0"/>
      <p:bldP spid="62157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ChangeArrowheads="1"/>
          </p:cNvSpPr>
          <p:nvPr/>
        </p:nvSpPr>
        <p:spPr bwMode="auto">
          <a:xfrm>
            <a:off x="1811954" y="796182"/>
            <a:ext cx="7351705" cy="9286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anchorCtr="1"/>
          <a:lstStyle/>
          <a:p>
            <a:pPr>
              <a:defRPr/>
            </a:pPr>
            <a:r>
              <a:rPr lang="th-TH" sz="4800" b="1" dirty="0">
                <a:solidFill>
                  <a:schemeClr val="tx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ค่าใช้จ่ายของผู้เข้ารับการฝึกอบรม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43792" y="2070560"/>
            <a:ext cx="8657111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04813" indent="-404813">
              <a:defRPr/>
            </a:pPr>
            <a:r>
              <a:rPr lang="th-TH" sz="4400" b="1" dirty="0">
                <a:solidFill>
                  <a:schemeClr val="bg1">
                    <a:lumMod val="10000"/>
                  </a:schemeClr>
                </a:solidFill>
                <a:latin typeface="Angsana New" pitchFamily="18" charset="-34"/>
                <a:cs typeface="Angsana New" pitchFamily="18" charset="-34"/>
              </a:rPr>
              <a:t>♥ </a:t>
            </a:r>
            <a:r>
              <a:rPr lang="th-TH" sz="4400" b="1" dirty="0" smtClean="0">
                <a:solidFill>
                  <a:schemeClr val="bg1">
                    <a:lumMod val="10000"/>
                  </a:schemeClr>
                </a:solidFill>
                <a:latin typeface="Angsana New" pitchFamily="18" charset="-34"/>
                <a:cs typeface="Angsana New" pitchFamily="18" charset="-34"/>
              </a:rPr>
              <a:t> ใน</a:t>
            </a:r>
            <a:r>
              <a:rPr lang="th-TH" sz="4400" b="1" dirty="0">
                <a:solidFill>
                  <a:schemeClr val="bg1">
                    <a:lumMod val="10000"/>
                  </a:schemeClr>
                </a:solidFill>
                <a:latin typeface="Angsana New" pitchFamily="18" charset="-34"/>
                <a:cs typeface="Angsana New" pitchFamily="18" charset="-34"/>
              </a:rPr>
              <a:t>การส่งบุคลากรเข้ารับการฝึกอบรมให้ส่วน</a:t>
            </a:r>
            <a:r>
              <a:rPr lang="th-TH" sz="4400" b="1" dirty="0" smtClean="0">
                <a:solidFill>
                  <a:schemeClr val="bg1">
                    <a:lumMod val="10000"/>
                  </a:schemeClr>
                </a:solidFill>
                <a:latin typeface="Angsana New" pitchFamily="18" charset="-34"/>
                <a:cs typeface="Angsana New" pitchFamily="18" charset="-34"/>
              </a:rPr>
              <a:t>ราชการ</a:t>
            </a:r>
          </a:p>
          <a:p>
            <a:pPr marL="404813" indent="-404813">
              <a:defRPr/>
            </a:pPr>
            <a:r>
              <a:rPr lang="th-TH" sz="4400" b="1" dirty="0" smtClean="0">
                <a:solidFill>
                  <a:schemeClr val="bg1">
                    <a:lumMod val="10000"/>
                  </a:schemeClr>
                </a:solidFill>
                <a:latin typeface="Angsana New" pitchFamily="18" charset="-34"/>
                <a:cs typeface="Angsana New" pitchFamily="18" charset="-34"/>
              </a:rPr>
              <a:t>ต้นสังกัดอนุมัติเฉพาะผู้ปฏิบัติหน้าที่เกี่ยวข้องหรือเป็น</a:t>
            </a:r>
          </a:p>
          <a:p>
            <a:pPr marL="404813" indent="-404813">
              <a:defRPr/>
            </a:pPr>
            <a:r>
              <a:rPr lang="th-TH" sz="4400" b="1" dirty="0" smtClean="0">
                <a:solidFill>
                  <a:schemeClr val="bg1">
                    <a:lumMod val="10000"/>
                  </a:schemeClr>
                </a:solidFill>
                <a:latin typeface="Angsana New" pitchFamily="18" charset="-34"/>
                <a:cs typeface="Angsana New" pitchFamily="18" charset="-34"/>
              </a:rPr>
              <a:t>ประโยชน์</a:t>
            </a:r>
            <a:r>
              <a:rPr lang="th-TH" sz="4400" b="1" dirty="0">
                <a:solidFill>
                  <a:schemeClr val="bg1">
                    <a:lumMod val="10000"/>
                  </a:schemeClr>
                </a:solidFill>
                <a:latin typeface="Angsana New" pitchFamily="18" charset="-34"/>
                <a:cs typeface="Angsana New" pitchFamily="18" charset="-34"/>
              </a:rPr>
              <a:t>ต่อส่วนราชการนั้น ตามจำนวนที่เหมาะสม</a:t>
            </a:r>
          </a:p>
          <a:p>
            <a:pPr marL="404813" indent="-404813">
              <a:defRPr/>
            </a:pPr>
            <a:r>
              <a:rPr lang="th-TH" sz="4400" b="1" dirty="0">
                <a:solidFill>
                  <a:schemeClr val="bg1">
                    <a:lumMod val="10000"/>
                  </a:schemeClr>
                </a:solidFill>
                <a:latin typeface="Angsana New" pitchFamily="18" charset="-34"/>
                <a:cs typeface="Angsana New" pitchFamily="18" charset="-34"/>
              </a:rPr>
              <a:t>คำนึงถึงความจำเป็น และเหมาะสมในการปฏิบัติงาน</a:t>
            </a:r>
          </a:p>
          <a:p>
            <a:pPr marL="404813" indent="-404813">
              <a:defRPr/>
            </a:pPr>
            <a:endParaRPr lang="en-US" sz="3600" b="1" dirty="0">
              <a:solidFill>
                <a:schemeClr val="bg1">
                  <a:lumMod val="10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285859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1986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677334" y="609600"/>
            <a:ext cx="8596668" cy="1076696"/>
          </a:xfr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th-TH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นิยาม </a:t>
            </a: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“</a:t>
            </a:r>
            <a:r>
              <a:rPr lang="th-TH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ส่วนราชการ</a:t>
            </a: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”</a:t>
            </a:r>
            <a:endParaRPr lang="th-TH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677334" y="2402280"/>
            <a:ext cx="8915400" cy="38916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>
                <a:solidFill>
                  <a:schemeClr val="bg1">
                    <a:lumMod val="10000"/>
                  </a:schemeClr>
                </a:solidFill>
                <a:latin typeface="AngsanaUPC" pitchFamily="18" charset="-34"/>
                <a:cs typeface="AngsanaUPC" pitchFamily="18" charset="-34"/>
              </a:rPr>
              <a:t>    </a:t>
            </a:r>
            <a:r>
              <a:rPr lang="th-TH" sz="4400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“ส่วนราชการ” </a:t>
            </a:r>
            <a:br>
              <a:rPr lang="th-TH" sz="4400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600" b="1" dirty="0" smtClean="0">
                <a:solidFill>
                  <a:schemeClr val="bg1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 สำนักนายกรัฐมนตรี กระทรวง ทบวง </a:t>
            </a:r>
            <a:br>
              <a:rPr lang="th-TH" sz="3600" b="1" dirty="0" smtClean="0">
                <a:solidFill>
                  <a:schemeClr val="bg1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600" b="1" dirty="0" smtClean="0">
                <a:solidFill>
                  <a:schemeClr val="bg1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กรม ส่วนราชการที่เรียกชื่ออย่างอื่นที่มีฐานะเป็นหรือเทียบเท่ากระทรวง ทบวง กรมส่วนราชการที่เรียกชื่ออย่างอื่น </a:t>
            </a:r>
            <a:br>
              <a:rPr lang="th-TH" sz="3600" b="1" dirty="0" smtClean="0">
                <a:solidFill>
                  <a:schemeClr val="bg1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600" b="1" dirty="0" smtClean="0">
                <a:solidFill>
                  <a:schemeClr val="bg1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ซึ่งไม่มีฐานะเป็นกรมแต่มีหัวหน้าส่วนราชการซึ่งมีฐานะเป็นอธิบดี</a:t>
            </a:r>
            <a:endParaRPr lang="en-US" sz="3600" b="1" dirty="0">
              <a:solidFill>
                <a:schemeClr val="bg1">
                  <a:lumMod val="1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1000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1483182" y="1107916"/>
            <a:ext cx="7989912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04813" indent="-404813"/>
            <a:endParaRPr lang="th-TH" sz="3200" b="1" dirty="0" smtClean="0">
              <a:solidFill>
                <a:schemeClr val="bg1">
                  <a:lumMod val="10000"/>
                </a:schemeClr>
              </a:solidFill>
              <a:latin typeface="Angsana New" pitchFamily="18" charset="-34"/>
              <a:cs typeface="Angsana New" pitchFamily="18" charset="-34"/>
            </a:endParaRPr>
          </a:p>
          <a:p>
            <a:pPr marL="404813" indent="-404813"/>
            <a:r>
              <a:rPr lang="th-TH" sz="3200" b="1" dirty="0" smtClean="0">
                <a:solidFill>
                  <a:schemeClr val="bg1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♥ </a:t>
            </a:r>
            <a:r>
              <a:rPr lang="th-TH" sz="3200" b="1" dirty="0">
                <a:solidFill>
                  <a:schemeClr val="bg1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ค่าลงทะเบียน เบิกเท่าที่จ่ายจริง</a:t>
            </a:r>
          </a:p>
          <a:p>
            <a:pPr marL="404813" indent="-404813"/>
            <a:r>
              <a:rPr lang="th-TH" sz="3200" b="1" dirty="0">
                <a:solidFill>
                  <a:schemeClr val="bg1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♥ เบี้ยเลี้ยง ค่าที่พัก ค่าพาหนะในการเดินทางเข้ารับการฝึกอบรม</a:t>
            </a:r>
          </a:p>
          <a:p>
            <a:pPr marL="404813" indent="-404813"/>
            <a:r>
              <a:rPr lang="th-TH" sz="3200" b="1" dirty="0">
                <a:solidFill>
                  <a:schemeClr val="bg1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- ถ้าค่าลงทะเบียนรวมไว้หมดแล้วหรือผู้จัดออกให้ทั้งหมด       </a:t>
            </a:r>
          </a:p>
          <a:p>
            <a:pPr marL="404813" indent="-404813"/>
            <a:r>
              <a:rPr lang="th-TH" sz="3200" b="1" i="1" dirty="0">
                <a:solidFill>
                  <a:schemeClr val="bg1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b="1" i="1" dirty="0" smtClean="0">
                <a:solidFill>
                  <a:schemeClr val="bg1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ต้อง</a:t>
            </a:r>
            <a:r>
              <a:rPr lang="th-TH" sz="3200" b="1" i="1" dirty="0">
                <a:solidFill>
                  <a:schemeClr val="bg1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งดเบิก </a:t>
            </a:r>
          </a:p>
          <a:p>
            <a:pPr marL="404813" indent="-404813"/>
            <a:r>
              <a:rPr lang="th-TH" sz="3200" b="1" dirty="0">
                <a:solidFill>
                  <a:schemeClr val="bg1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sz="3200" b="1" dirty="0" smtClean="0">
                <a:solidFill>
                  <a:schemeClr val="bg1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- </a:t>
            </a:r>
            <a:r>
              <a:rPr lang="th-TH" sz="3200" b="1" dirty="0">
                <a:solidFill>
                  <a:schemeClr val="bg1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ถ้าค่าลงทะเบียนไม่รวมค่าใช้จ่ายดังกล่าว หรือผู้จัดไม่จัด</a:t>
            </a:r>
            <a:r>
              <a:rPr lang="th-TH" sz="3200" b="1" dirty="0" smtClean="0">
                <a:solidFill>
                  <a:schemeClr val="bg1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อาหาร </a:t>
            </a:r>
            <a:br>
              <a:rPr lang="th-TH" sz="3200" b="1" dirty="0" smtClean="0">
                <a:solidFill>
                  <a:schemeClr val="bg1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 dirty="0" smtClean="0">
                <a:solidFill>
                  <a:schemeClr val="bg1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</a:t>
            </a:r>
            <a:r>
              <a:rPr lang="th-TH" sz="3200" b="1" dirty="0">
                <a:solidFill>
                  <a:schemeClr val="bg1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พัก ยานพาหนะ ให้ผู้เข้ารับการฝึกอบรมเบิกในส่วนที่ไม่ได้</a:t>
            </a:r>
            <a:r>
              <a:rPr lang="th-TH" sz="3200" b="1" dirty="0" smtClean="0">
                <a:solidFill>
                  <a:schemeClr val="bg1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ออก</a:t>
            </a:r>
            <a:br>
              <a:rPr lang="th-TH" sz="3200" b="1" dirty="0" smtClean="0">
                <a:solidFill>
                  <a:schemeClr val="bg1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 dirty="0" smtClean="0">
                <a:solidFill>
                  <a:schemeClr val="bg1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</a:t>
            </a:r>
            <a:r>
              <a:rPr lang="th-TH" sz="3200" b="1" dirty="0">
                <a:solidFill>
                  <a:schemeClr val="bg1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ตามพระราชกฤษฎีกาค่าใช้จ่ายในการเดินทางไปราชการ </a:t>
            </a:r>
            <a:r>
              <a:rPr lang="th-TH" sz="3200" b="1" dirty="0" smtClean="0">
                <a:solidFill>
                  <a:schemeClr val="bg1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3200" b="1" dirty="0" smtClean="0">
                <a:solidFill>
                  <a:schemeClr val="bg1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 dirty="0" smtClean="0">
                <a:solidFill>
                  <a:schemeClr val="bg1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ยกเว้น </a:t>
            </a:r>
            <a:r>
              <a:rPr lang="th-TH" sz="3200" b="1" dirty="0">
                <a:solidFill>
                  <a:schemeClr val="bg1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</a:t>
            </a:r>
            <a:r>
              <a:rPr lang="th-TH" sz="3200" b="1" dirty="0" smtClean="0">
                <a:solidFill>
                  <a:schemeClr val="bg1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เช่าที่</a:t>
            </a:r>
            <a:r>
              <a:rPr lang="th-TH" sz="3200" b="1" dirty="0">
                <a:solidFill>
                  <a:schemeClr val="bg1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พักเบิกตามระเบียบ</a:t>
            </a:r>
          </a:p>
          <a:p>
            <a:pPr marL="404813" indent="-404813"/>
            <a:endParaRPr lang="th-TH" sz="3200" b="1" dirty="0">
              <a:solidFill>
                <a:schemeClr val="bg1">
                  <a:lumMod val="10000"/>
                </a:schemeClr>
              </a:solidFill>
              <a:latin typeface="Angsana New" pitchFamily="18" charset="-34"/>
              <a:cs typeface="Angsana New" pitchFamily="18" charset="-34"/>
            </a:endParaRPr>
          </a:p>
          <a:p>
            <a:pPr marL="404813" indent="-404813"/>
            <a:endParaRPr lang="en-US" sz="3200" b="1" dirty="0">
              <a:solidFill>
                <a:schemeClr val="bg1">
                  <a:lumMod val="10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65663" y="404862"/>
            <a:ext cx="8224950" cy="9286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anchorCtr="1"/>
          <a:lstStyle/>
          <a:p>
            <a:pPr>
              <a:defRPr/>
            </a:pPr>
            <a:r>
              <a:rPr lang="th-TH" sz="4800" b="1" dirty="0">
                <a:solidFill>
                  <a:schemeClr val="tx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ค่าใช้จ่ายของผู้เข้ารับการฝึกอบรม</a:t>
            </a:r>
          </a:p>
        </p:txBody>
      </p:sp>
    </p:spTree>
    <p:extLst>
      <p:ext uri="{BB962C8B-B14F-4D97-AF65-F5344CB8AC3E}">
        <p14:creationId xmlns:p14="http://schemas.microsoft.com/office/powerpoint/2010/main" val="16723556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Box 3"/>
          <p:cNvSpPr txBox="1">
            <a:spLocks noChangeArrowheads="1"/>
          </p:cNvSpPr>
          <p:nvPr/>
        </p:nvSpPr>
        <p:spPr bwMode="auto">
          <a:xfrm>
            <a:off x="1816925" y="2272632"/>
            <a:ext cx="8001056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th-TH" sz="3600" b="1" dirty="0">
                <a:solidFill>
                  <a:schemeClr val="accent1">
                    <a:lumMod val="50000"/>
                  </a:schemeClr>
                </a:solidFill>
                <a:latin typeface="AngsanaUPC" pitchFamily="18" charset="-34"/>
                <a:cs typeface="AngsanaUPC" pitchFamily="18" charset="-34"/>
              </a:rPr>
              <a:t> ค่าที่พัก	   เบิกได้เท่าที่จ่ายจริงตามอัตราในข้อ </a:t>
            </a:r>
            <a:r>
              <a:rPr lang="th-TH" sz="3600" b="1" dirty="0" smtClean="0">
                <a:solidFill>
                  <a:schemeClr val="accent1">
                    <a:lumMod val="50000"/>
                  </a:schemeClr>
                </a:solidFill>
                <a:latin typeface="AngsanaUPC" pitchFamily="18" charset="-34"/>
                <a:cs typeface="AngsanaUPC" pitchFamily="18" charset="-34"/>
              </a:rPr>
              <a:t>16</a:t>
            </a:r>
            <a:endParaRPr lang="th-TH" sz="3600" b="1" dirty="0">
              <a:solidFill>
                <a:schemeClr val="accent1">
                  <a:lumMod val="50000"/>
                </a:schemeClr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Font typeface="Wingdings" pitchFamily="2" charset="2"/>
              <a:buChar char="v"/>
            </a:pPr>
            <a:r>
              <a:rPr lang="th-TH" sz="3600" b="1" dirty="0">
                <a:solidFill>
                  <a:schemeClr val="accent1">
                    <a:lumMod val="50000"/>
                  </a:schemeClr>
                </a:solidFill>
                <a:latin typeface="AngsanaUPC" pitchFamily="18" charset="-34"/>
                <a:cs typeface="AngsanaUPC" pitchFamily="18" charset="-34"/>
              </a:rPr>
              <a:t> ค่าเบี้ยเลี้ยง   ให้คำนวณตามหลักเกณฑ์ในระเบียบฝึกอบรม</a:t>
            </a:r>
          </a:p>
          <a:p>
            <a:r>
              <a:rPr lang="th-TH" sz="3600" b="1" dirty="0">
                <a:solidFill>
                  <a:schemeClr val="accent1">
                    <a:lumMod val="50000"/>
                  </a:schemeClr>
                </a:solidFill>
                <a:latin typeface="AngsanaUPC" pitchFamily="18" charset="-34"/>
                <a:cs typeface="AngsanaUPC" pitchFamily="18" charset="-34"/>
              </a:rPr>
              <a:t>ยกเว้น </a:t>
            </a:r>
          </a:p>
          <a:p>
            <a:pPr>
              <a:buFont typeface="Wingdings" pitchFamily="2" charset="2"/>
              <a:buChar char="v"/>
            </a:pPr>
            <a:r>
              <a:rPr lang="th-TH" sz="3600" b="1" dirty="0">
                <a:solidFill>
                  <a:schemeClr val="accent1">
                    <a:lumMod val="50000"/>
                  </a:schemeClr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3600" b="1" u="sng" dirty="0">
                <a:solidFill>
                  <a:schemeClr val="accent1">
                    <a:lumMod val="50000"/>
                  </a:schemeClr>
                </a:solidFill>
                <a:latin typeface="AngsanaUPC" pitchFamily="18" charset="-34"/>
                <a:cs typeface="AngsanaUPC" pitchFamily="18" charset="-34"/>
              </a:rPr>
              <a:t>ค่ายานพาหนะ</a:t>
            </a:r>
            <a:r>
              <a:rPr lang="th-TH" sz="3600" b="1" dirty="0">
                <a:solidFill>
                  <a:schemeClr val="accent1">
                    <a:lumMod val="50000"/>
                  </a:schemeClr>
                </a:solidFill>
                <a:latin typeface="AngsanaUPC" pitchFamily="18" charset="-34"/>
                <a:cs typeface="AngsanaUPC" pitchFamily="18" charset="-34"/>
              </a:rPr>
              <a:t>   ให้เบิกได้ตามสิทธิของผู้เข้ารับการฝึกอบรม</a:t>
            </a:r>
          </a:p>
          <a:p>
            <a:r>
              <a:rPr lang="th-TH" sz="3600" b="1" dirty="0">
                <a:solidFill>
                  <a:schemeClr val="accent1">
                    <a:lumMod val="50000"/>
                  </a:schemeClr>
                </a:solidFill>
                <a:latin typeface="AngsanaUPC" pitchFamily="18" charset="-34"/>
                <a:cs typeface="AngsanaUPC" pitchFamily="18" charset="-34"/>
              </a:rPr>
              <a:t>แต่ละคนตามหลักเกณฑ์และวิธีการใน</a:t>
            </a:r>
            <a:r>
              <a:rPr lang="th-TH" sz="3600" b="1" u="sng" dirty="0">
                <a:solidFill>
                  <a:schemeClr val="accent1">
                    <a:lumMod val="50000"/>
                  </a:schemeClr>
                </a:solidFill>
                <a:latin typeface="AngsanaUPC" pitchFamily="18" charset="-34"/>
                <a:cs typeface="AngsanaUPC" pitchFamily="18" charset="-34"/>
              </a:rPr>
              <a:t>พระราชกฤษฎีกาค่าใช้จ่าย</a:t>
            </a:r>
          </a:p>
          <a:p>
            <a:r>
              <a:rPr lang="th-TH" sz="3600" b="1" u="sng" dirty="0">
                <a:solidFill>
                  <a:schemeClr val="accent1">
                    <a:lumMod val="50000"/>
                  </a:schemeClr>
                </a:solidFill>
                <a:latin typeface="AngsanaUPC" pitchFamily="18" charset="-34"/>
                <a:cs typeface="AngsanaUPC" pitchFamily="18" charset="-34"/>
              </a:rPr>
              <a:t>ในการเดินทางไปราชการ</a:t>
            </a:r>
            <a:endParaRPr lang="en-US" sz="3600" b="1" u="sng" dirty="0">
              <a:solidFill>
                <a:schemeClr val="accent1">
                  <a:lumMod val="50000"/>
                </a:schemeClr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55668" y="475013"/>
            <a:ext cx="8704613" cy="111628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ค่าใช้จ่ายที่ผู้จัดการฝึกอบรมไม่จัดให้แก่ผู้เข้ารับการฝึกอบรม</a:t>
            </a:r>
          </a:p>
        </p:txBody>
      </p:sp>
    </p:spTree>
    <p:extLst>
      <p:ext uri="{BB962C8B-B14F-4D97-AF65-F5344CB8AC3E}">
        <p14:creationId xmlns:p14="http://schemas.microsoft.com/office/powerpoint/2010/main" val="213462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th-TH" altLang="th-TH" smtClean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th-TH" altLang="th-TH" smtClean="0">
              <a:cs typeface="Cordia New" panose="020B0304020202020204" pitchFamily="34" charset="-34"/>
            </a:endParaRPr>
          </a:p>
        </p:txBody>
      </p:sp>
      <p:pic>
        <p:nvPicPr>
          <p:cNvPr id="132100" name="Picture 4" descr="j0400438"/>
          <p:cNvPicPr>
            <a:picLocks noChangeAspect="1" noChangeArrowheads="1"/>
          </p:cNvPicPr>
          <p:nvPr/>
        </p:nvPicPr>
        <p:blipFill>
          <a:blip r:embed="rId2">
            <a:lum brigh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36" y="1"/>
            <a:ext cx="9144000" cy="700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21" name="WordArt 5"/>
          <p:cNvSpPr>
            <a:spLocks noChangeArrowheads="1" noChangeShapeType="1" noTextEdit="1"/>
          </p:cNvSpPr>
          <p:nvPr/>
        </p:nvSpPr>
        <p:spPr bwMode="invGray">
          <a:xfrm>
            <a:off x="2711451" y="908050"/>
            <a:ext cx="7286625" cy="264318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th-TH" sz="3600" kern="1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ขอบคุณค่ะ</a:t>
            </a:r>
          </a:p>
        </p:txBody>
      </p:sp>
      <p:pic>
        <p:nvPicPr>
          <p:cNvPr id="132102" name="Picture 5" descr="C:\Documents and Settings\porntipa\My Documents\นำเสนองบจังหวัด\Image._1_07C30F1807C309F0001F71E74725751A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26" y="3714751"/>
            <a:ext cx="4176713" cy="286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23" name="ตัวยึดหมายเลขภาพนิ่ง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91EF20C-BFC4-4231-AFD7-ED5737A488BB}" type="slidenum">
              <a:rPr lang="ko-KR" altLang="en-US" sz="1200">
                <a:solidFill>
                  <a:schemeClr val="hlink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en-US" altLang="ko-KR" sz="120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1903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2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831275" y="511918"/>
            <a:ext cx="8514608" cy="957256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th-TH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นิยาม </a:t>
            </a:r>
            <a:r>
              <a:rPr lang="en-US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“</a:t>
            </a:r>
            <a:r>
              <a:rPr lang="th-TH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การฝึกอบรม</a:t>
            </a:r>
            <a:r>
              <a:rPr lang="en-US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”</a:t>
            </a:r>
            <a:endParaRPr lang="th-TH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831275" y="2060575"/>
            <a:ext cx="8514608" cy="3373438"/>
          </a:xfrm>
        </p:spPr>
        <p:txBody>
          <a:bodyPr>
            <a:normAutofit/>
          </a:bodyPr>
          <a:lstStyle/>
          <a:p>
            <a:pPr marL="0" indent="0" algn="thaiDist">
              <a:buNone/>
              <a:tabLst>
                <a:tab pos="717550" algn="l"/>
              </a:tabLst>
              <a:defRPr/>
            </a:pPr>
            <a:r>
              <a:rPr lang="th-TH" sz="3200" b="1" dirty="0" smtClean="0">
                <a:solidFill>
                  <a:schemeClr val="tx1"/>
                </a:solidFill>
                <a:latin typeface="Segoe UI Semibold" panose="020B0702040204020203" pitchFamily="34" charset="0"/>
                <a:cs typeface="TH SarabunIT๙" pitchFamily="34" charset="-34"/>
              </a:rPr>
              <a:t>         การอบรม การประชุมทางวิชาการหรือเชิงปฏิบัติการ การสัมมนา</a:t>
            </a:r>
            <a:br>
              <a:rPr lang="th-TH" sz="3200" b="1" dirty="0" smtClean="0">
                <a:solidFill>
                  <a:schemeClr val="tx1"/>
                </a:solidFill>
                <a:latin typeface="Segoe UI Semibold" panose="020B0702040204020203" pitchFamily="34" charset="0"/>
                <a:cs typeface="TH SarabunIT๙" pitchFamily="34" charset="-34"/>
              </a:rPr>
            </a:br>
            <a:r>
              <a:rPr lang="th-TH" sz="3200" b="1" dirty="0" smtClean="0">
                <a:solidFill>
                  <a:schemeClr val="tx1"/>
                </a:solidFill>
                <a:latin typeface="Segoe UI Semibold" panose="020B0702040204020203" pitchFamily="34" charset="0"/>
                <a:cs typeface="TH SarabunIT๙" pitchFamily="34" charset="-34"/>
              </a:rPr>
              <a:t>ทางวิชาการหรือเชิงปฏิบัติการ การบรรยายพิเศษ การฝึกศึกษา การดูงาน การฝึกงาน หรือที่เรียกชื่ออย่างอื่นทั้งในประเทศและต่างประเทศ </a:t>
            </a:r>
            <a:br>
              <a:rPr lang="th-TH" sz="3200" b="1" dirty="0" smtClean="0">
                <a:solidFill>
                  <a:schemeClr val="tx1"/>
                </a:solidFill>
                <a:latin typeface="Segoe UI Semibold" panose="020B0702040204020203" pitchFamily="34" charset="0"/>
                <a:cs typeface="TH SarabunIT๙" pitchFamily="34" charset="-34"/>
              </a:rPr>
            </a:br>
            <a:r>
              <a:rPr lang="th-TH" sz="3200" b="1" dirty="0" smtClean="0">
                <a:solidFill>
                  <a:schemeClr val="tx1"/>
                </a:solidFill>
                <a:latin typeface="Segoe UI Semibold" panose="020B0702040204020203" pitchFamily="34" charset="0"/>
                <a:cs typeface="TH SarabunIT๙" pitchFamily="34" charset="-34"/>
              </a:rPr>
              <a:t>โดยมีโครงการหรือหลักสูตร และช่วงเวลาจัดที่แน่นอน ที่มีวัตถุประสงค์</a:t>
            </a:r>
            <a:br>
              <a:rPr lang="th-TH" sz="3200" b="1" dirty="0" smtClean="0">
                <a:solidFill>
                  <a:schemeClr val="tx1"/>
                </a:solidFill>
                <a:latin typeface="Segoe UI Semibold" panose="020B0702040204020203" pitchFamily="34" charset="0"/>
                <a:cs typeface="TH SarabunIT๙" pitchFamily="34" charset="-34"/>
              </a:rPr>
            </a:br>
            <a:r>
              <a:rPr lang="th-TH" sz="3200" b="1" dirty="0" smtClean="0">
                <a:solidFill>
                  <a:schemeClr val="tx1"/>
                </a:solidFill>
                <a:latin typeface="Segoe UI Semibold" panose="020B0702040204020203" pitchFamily="34" charset="0"/>
                <a:cs typeface="TH SarabunIT๙" pitchFamily="34" charset="-34"/>
              </a:rPr>
              <a:t>เพื่อพัฒนาบุคคลหรือเพิ่มประสิทธิภาพในการปฏิบัติงาน โดยไม่มี</a:t>
            </a:r>
            <a:br>
              <a:rPr lang="th-TH" sz="3200" b="1" dirty="0" smtClean="0">
                <a:solidFill>
                  <a:schemeClr val="tx1"/>
                </a:solidFill>
                <a:latin typeface="Segoe UI Semibold" panose="020B0702040204020203" pitchFamily="34" charset="0"/>
                <a:cs typeface="TH SarabunIT๙" pitchFamily="34" charset="-34"/>
              </a:rPr>
            </a:br>
            <a:r>
              <a:rPr lang="th-TH" sz="3200" b="1" dirty="0" smtClean="0">
                <a:solidFill>
                  <a:schemeClr val="tx1"/>
                </a:solidFill>
                <a:latin typeface="Segoe UI Semibold" panose="020B0702040204020203" pitchFamily="34" charset="0"/>
                <a:cs typeface="TH SarabunIT๙" pitchFamily="34" charset="-34"/>
              </a:rPr>
              <a:t>การรับปริญญาหรือประกาศนียบัตรวิชาชีพ</a:t>
            </a:r>
            <a:endParaRPr lang="th-TH" sz="3200" b="1" dirty="0">
              <a:solidFill>
                <a:schemeClr val="tx1"/>
              </a:solidFill>
              <a:latin typeface="Segoe UI Semibold" panose="020B0702040204020203" pitchFamily="34" charset="0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781041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950028" y="449854"/>
            <a:ext cx="8407730" cy="975185"/>
          </a:xfr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th-TH" sz="5400" b="1" dirty="0">
                <a:solidFill>
                  <a:srgbClr val="3A66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การฝึกอบรม</a:t>
            </a:r>
            <a:endParaRPr lang="th-TH" sz="4000" dirty="0">
              <a:solidFill>
                <a:srgbClr val="3A66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50028" y="1858056"/>
            <a:ext cx="8407730" cy="42696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200" b="1" dirty="0">
                <a:solidFill>
                  <a:schemeClr val="bg1">
                    <a:lumMod val="10000"/>
                  </a:schemeClr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3200" b="1" dirty="0" smtClean="0">
                <a:solidFill>
                  <a:schemeClr val="bg1">
                    <a:lumMod val="10000"/>
                  </a:schemeClr>
                </a:solidFill>
                <a:latin typeface="AngsanaUPC" pitchFamily="18" charset="-34"/>
                <a:cs typeface="AngsanaUPC" pitchFamily="18" charset="-34"/>
              </a:rPr>
              <a:t>   </a:t>
            </a:r>
            <a:r>
              <a:rPr lang="th-TH" sz="3200" b="1" u="sng" dirty="0" smtClean="0">
                <a:solidFill>
                  <a:schemeClr val="bg1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ประกอบด้วย 4 องค์ประกอบ ดังนี้</a:t>
            </a:r>
          </a:p>
          <a:p>
            <a:pPr>
              <a:buNone/>
            </a:pPr>
            <a:r>
              <a:rPr lang="th-TH" sz="3200" b="1" dirty="0" smtClean="0">
                <a:solidFill>
                  <a:schemeClr val="bg1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 มีโครงการหรือหลักสูตร  </a:t>
            </a:r>
          </a:p>
          <a:p>
            <a:pPr>
              <a:buNone/>
            </a:pPr>
            <a:r>
              <a:rPr lang="th-TH" sz="3200" b="1" dirty="0" smtClean="0">
                <a:solidFill>
                  <a:schemeClr val="bg1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 มีช่วงเวลาการจัดที่แน่นอน </a:t>
            </a:r>
          </a:p>
          <a:p>
            <a:pPr marL="0" indent="0">
              <a:buNone/>
            </a:pPr>
            <a:r>
              <a:rPr lang="th-TH" sz="3200" b="1" dirty="0" smtClean="0">
                <a:solidFill>
                  <a:schemeClr val="bg1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 มีวัตถุประสงค์เพื่อพัฒนาบุคคลหรือเพิ่มประสิทธิภาพในการปฏิบัติงาน</a:t>
            </a:r>
          </a:p>
          <a:p>
            <a:pPr marL="0" indent="0">
              <a:buNone/>
            </a:pPr>
            <a:r>
              <a:rPr lang="th-TH" sz="3200" b="1" dirty="0" smtClean="0">
                <a:solidFill>
                  <a:schemeClr val="bg1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 ไม่</a:t>
            </a:r>
            <a:r>
              <a:rPr lang="th-TH" sz="3200" b="1" dirty="0">
                <a:solidFill>
                  <a:schemeClr val="bg1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มีการรับปริญญาหรือประกาศนียบัตรวิชาชีพ</a:t>
            </a:r>
            <a:endParaRPr lang="th-TH" sz="3200" b="1" dirty="0" smtClean="0">
              <a:solidFill>
                <a:schemeClr val="bg1">
                  <a:lumMod val="1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097562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81200" y="71414"/>
            <a:ext cx="8229600" cy="1143000"/>
          </a:xfrm>
        </p:spPr>
        <p:txBody>
          <a:bodyPr/>
          <a:lstStyle/>
          <a:p>
            <a:pPr algn="l"/>
            <a:r>
              <a:rPr lang="th-TH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คำนิยาม</a:t>
            </a:r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818812" y="823464"/>
            <a:ext cx="8229600" cy="4525963"/>
          </a:xfrm>
        </p:spPr>
        <p:txBody>
          <a:bodyPr>
            <a:noAutofit/>
          </a:bodyPr>
          <a:lstStyle/>
          <a:p>
            <a:pPr marL="0" indent="0" defTabSz="914400" fontAlgn="base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692150" algn="l"/>
              </a:tabLst>
              <a:defRPr/>
            </a:pPr>
            <a:r>
              <a:rPr lang="th-TH" sz="24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“การฝึกอบรมประเภท ก</a:t>
            </a:r>
            <a:r>
              <a:rPr lang="th-TH" sz="24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”</a:t>
            </a:r>
            <a:r>
              <a:rPr lang="th-TH" sz="24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หมายความว่า การฝึกอบรมที่ผู้เข้ารับการฝึกอบรมเกินกึ่งหนึ่งเป็นบุคลากรของ</a:t>
            </a:r>
            <a:r>
              <a:rPr lang="th-TH" sz="2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รัฐ</a:t>
            </a:r>
            <a:r>
              <a:rPr lang="en-US" sz="2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ซึ่ง</a:t>
            </a:r>
            <a:r>
              <a:rPr lang="th-TH" sz="24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เป็นข้าราชการตำแหน่งประเภท</a:t>
            </a:r>
            <a:endParaRPr lang="en-US" sz="2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692150" algn="l"/>
              </a:tabLst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</a:t>
            </a:r>
            <a:r>
              <a:rPr lang="th-TH" sz="2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ทั่วไป     </a:t>
            </a:r>
            <a:r>
              <a:rPr lang="en-US" sz="2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:  </a:t>
            </a:r>
            <a:r>
              <a:rPr lang="th-TH" sz="24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ทักษะพิเศษ</a:t>
            </a:r>
          </a:p>
          <a:p>
            <a:pPr marL="1196975" lvl="0" indent="-1196975" defTabSz="914400"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sz="24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</a:t>
            </a:r>
            <a:r>
              <a:rPr lang="th-TH" sz="24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วิชาการ </a:t>
            </a:r>
            <a:r>
              <a:rPr lang="en-US" sz="24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:  </a:t>
            </a:r>
            <a:r>
              <a:rPr lang="th-TH" sz="24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เชี่ยวชาญ, ทรงคุณวุฒิ</a:t>
            </a:r>
          </a:p>
          <a:p>
            <a:pPr marL="1196975" lvl="0" indent="-1196975" defTabSz="914400"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sz="24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</a:t>
            </a:r>
            <a:r>
              <a:rPr lang="th-TH" sz="24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อำนวยการ </a:t>
            </a:r>
            <a:r>
              <a:rPr lang="en-US" sz="24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:</a:t>
            </a:r>
            <a:r>
              <a:rPr lang="th-TH" sz="24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</a:t>
            </a:r>
            <a:r>
              <a:rPr lang="th-TH" sz="24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สูง</a:t>
            </a:r>
          </a:p>
          <a:p>
            <a:pPr marL="1196975" lvl="0" indent="-1196975" defTabSz="914400"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sz="24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</a:t>
            </a:r>
            <a:r>
              <a:rPr lang="th-TH" sz="24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บริหาร  </a:t>
            </a:r>
            <a:r>
              <a:rPr lang="en-US" sz="24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	:  </a:t>
            </a:r>
            <a:r>
              <a:rPr lang="th-TH" sz="24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ต้น, สูง</a:t>
            </a:r>
            <a:endParaRPr lang="en-US" sz="2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 defTabSz="914400"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th-TH" sz="24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“การฝึกอบรมประเภท ข” </a:t>
            </a:r>
            <a:r>
              <a:rPr lang="th-TH" sz="24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หมายความว่า การฝึกอบรมที่ผู้เข้ารับการฝึกอบรมเกินกึ่งหนึ่งเป็นบุคลากรของรัฐ</a:t>
            </a:r>
            <a:r>
              <a:rPr lang="th-TH" sz="2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24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ซึ่งเป็นข้าราชการตำแหน่งประเภท</a:t>
            </a:r>
            <a:endParaRPr lang="en-US" sz="2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</a:t>
            </a:r>
            <a:r>
              <a:rPr lang="th-TH" sz="2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ทั่วไป </a:t>
            </a:r>
            <a:r>
              <a:rPr lang="en-US" sz="2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</a:t>
            </a:r>
            <a:r>
              <a:rPr lang="th-TH" sz="2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:  </a:t>
            </a:r>
            <a:r>
              <a:rPr lang="th-TH" sz="24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ปฏิบัติงาน, ชำนาญงาน, อาวุโส</a:t>
            </a:r>
          </a:p>
          <a:p>
            <a:pPr marL="1196975" lvl="0" indent="-1196975" defTabSz="914400"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sz="24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</a:t>
            </a:r>
            <a:r>
              <a:rPr lang="th-TH" sz="24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วิชาการ </a:t>
            </a:r>
            <a:r>
              <a:rPr lang="en-US" sz="24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:  </a:t>
            </a:r>
            <a:r>
              <a:rPr lang="th-TH" sz="24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ปฏิบัติการ, ชำนาญการ  ชำนาญการพิเศษ</a:t>
            </a:r>
          </a:p>
          <a:p>
            <a:pPr marL="1196975" lvl="0" indent="-1196975" defTabSz="914400"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sz="24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</a:t>
            </a:r>
            <a:r>
              <a:rPr lang="th-TH" sz="24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อำนวยการ </a:t>
            </a:r>
            <a:r>
              <a:rPr lang="en-US" sz="24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: </a:t>
            </a:r>
            <a:r>
              <a:rPr lang="th-TH" sz="24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24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ต้น</a:t>
            </a:r>
          </a:p>
          <a:p>
            <a:pPr>
              <a:buNone/>
            </a:pPr>
            <a:r>
              <a:rPr lang="th-TH" sz="24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“การฝึกอบรมบุคคลภายนอก” </a:t>
            </a:r>
            <a:r>
              <a:rPr lang="th-TH" sz="2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หมายความว่า การฝึกอบรมที่ผู้เข้ารับการฝึกอบรมเกินกึ่งหนึ่งไม่ใช่บุคลากรของรัฐ </a:t>
            </a:r>
          </a:p>
          <a:p>
            <a:pPr marL="0" indent="0" algn="thaiDist" defTabSz="898525">
              <a:buClr>
                <a:schemeClr val="tx1"/>
              </a:buClr>
              <a:buBlip>
                <a:blip r:embed="rId2"/>
              </a:buBlip>
            </a:pPr>
            <a:r>
              <a:rPr lang="th-TH" sz="2800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200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บุคลากรของรัฐ หมายถึง ข้าราชการทุกประเภท พนักงาน ลูกจ้างของ</a:t>
            </a:r>
            <a:r>
              <a:rPr lang="th-TH" sz="2200" b="1" dirty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ส่วนราชการ รัฐวิสาหกิจ หรือหน่วยงานอื่นของรัฐ</a:t>
            </a:r>
            <a:endParaRPr lang="th-TH" sz="2200" b="1" dirty="0" smtClean="0">
              <a:solidFill>
                <a:srgbClr val="0000FF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 defTabSz="898525">
              <a:buClr>
                <a:schemeClr val="tx1"/>
              </a:buClr>
              <a:buNone/>
            </a:pPr>
            <a:r>
              <a:rPr lang="th-TH" sz="2200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</a:p>
          <a:p>
            <a:pPr>
              <a:buNone/>
            </a:pPr>
            <a:endParaRPr lang="en-US" sz="28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4961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5"/>
          <p:cNvSpPr>
            <a:spLocks noGrp="1" noChangeArrowheads="1"/>
          </p:cNvSpPr>
          <p:nvPr>
            <p:ph idx="1"/>
          </p:nvPr>
        </p:nvSpPr>
        <p:spPr>
          <a:xfrm>
            <a:off x="866899" y="1832684"/>
            <a:ext cx="8645236" cy="3916363"/>
          </a:xfrm>
          <a:noFill/>
        </p:spPr>
        <p:txBody>
          <a:bodyPr>
            <a:noAutofit/>
          </a:bodyPr>
          <a:lstStyle/>
          <a:p>
            <a:pPr marL="0" indent="0" algn="thaiDist">
              <a:buNone/>
              <a:tabLst>
                <a:tab pos="354013" algn="l"/>
              </a:tabLst>
            </a:pPr>
            <a:r>
              <a:rPr lang="th-TH" b="1" dirty="0" smtClean="0">
                <a:solidFill>
                  <a:srgbClr val="000000"/>
                </a:solidFill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3600" b="1" dirty="0">
                <a:solidFill>
                  <a:srgbClr val="000000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3600" b="1" dirty="0" smtClean="0">
                <a:solidFill>
                  <a:srgbClr val="000000"/>
                </a:solidFill>
                <a:latin typeface="TH SarabunIT๙" pitchFamily="34" charset="-34"/>
                <a:cs typeface="TH SarabunIT๙" pitchFamily="34" charset="-34"/>
              </a:rPr>
              <a:t>“การ</a:t>
            </a:r>
            <a:r>
              <a:rPr lang="th-TH" sz="3600" b="1" dirty="0">
                <a:solidFill>
                  <a:srgbClr val="000000"/>
                </a:solidFill>
                <a:latin typeface="TH SarabunIT๙" pitchFamily="34" charset="-34"/>
                <a:cs typeface="TH SarabunIT๙" pitchFamily="34" charset="-34"/>
              </a:rPr>
              <a:t>ดูงาน” </a:t>
            </a:r>
            <a:r>
              <a:rPr lang="th-TH" sz="3600" b="1" dirty="0" smtClean="0">
                <a:solidFill>
                  <a:srgbClr val="000000"/>
                </a:solidFill>
                <a:latin typeface="TH SarabunIT๙" pitchFamily="34" charset="-34"/>
                <a:cs typeface="TH SarabunIT๙" pitchFamily="34" charset="-34"/>
              </a:rPr>
              <a:t>หมายถึง </a:t>
            </a:r>
            <a:r>
              <a:rPr lang="th-TH" sz="3600" b="1" dirty="0">
                <a:solidFill>
                  <a:srgbClr val="000000"/>
                </a:solidFill>
                <a:latin typeface="TH SarabunIT๙" pitchFamily="34" charset="-34"/>
                <a:cs typeface="TH SarabunIT๙" pitchFamily="34" charset="-34"/>
              </a:rPr>
              <a:t>การเพิ่มพูนความรู้หรือประสบการณ์ด้วยการสังเกตการณ์ โดยกำหนดไว้ในโครงการหรือ</a:t>
            </a:r>
            <a:r>
              <a:rPr lang="th-TH" sz="3600" b="1" dirty="0" smtClean="0">
                <a:solidFill>
                  <a:srgbClr val="000000"/>
                </a:solidFill>
                <a:latin typeface="TH SarabunIT๙" pitchFamily="34" charset="-34"/>
                <a:cs typeface="TH SarabunIT๙" pitchFamily="34" charset="-34"/>
              </a:rPr>
              <a:t>หลักสูตร</a:t>
            </a:r>
            <a:br>
              <a:rPr lang="th-TH" sz="3600" b="1" dirty="0" smtClean="0">
                <a:solidFill>
                  <a:srgbClr val="000000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3600" b="1" dirty="0" smtClean="0">
                <a:solidFill>
                  <a:srgbClr val="000000"/>
                </a:solidFill>
                <a:latin typeface="TH SarabunIT๙" pitchFamily="34" charset="-34"/>
                <a:cs typeface="TH SarabunIT๙" pitchFamily="34" charset="-34"/>
              </a:rPr>
              <a:t>การฝึกอบรม </a:t>
            </a:r>
            <a:r>
              <a:rPr lang="th-TH" sz="3600" b="1" dirty="0">
                <a:solidFill>
                  <a:srgbClr val="000000"/>
                </a:solidFill>
                <a:latin typeface="TH SarabunIT๙" pitchFamily="34" charset="-34"/>
                <a:cs typeface="TH SarabunIT๙" pitchFamily="34" charset="-34"/>
              </a:rPr>
              <a:t>หรือกำหนดไว้ใน แผนการ</a:t>
            </a:r>
            <a:r>
              <a:rPr lang="th-TH" sz="4000" b="1" dirty="0">
                <a:solidFill>
                  <a:srgbClr val="000000"/>
                </a:solidFill>
                <a:latin typeface="TH SarabunIT๙" pitchFamily="34" charset="-34"/>
                <a:cs typeface="TH SarabunIT๙" pitchFamily="34" charset="-34"/>
              </a:rPr>
              <a:t>จัดการ</a:t>
            </a:r>
            <a:r>
              <a:rPr lang="th-TH" sz="3600" b="1" dirty="0">
                <a:solidFill>
                  <a:srgbClr val="000000"/>
                </a:solidFill>
                <a:latin typeface="TH SarabunIT๙" pitchFamily="34" charset="-34"/>
                <a:cs typeface="TH SarabunIT๙" pitchFamily="34" charset="-34"/>
              </a:rPr>
              <a:t>ประชุมระหว่าง</a:t>
            </a:r>
            <a:r>
              <a:rPr lang="th-TH" sz="3600" b="1" dirty="0" smtClean="0">
                <a:solidFill>
                  <a:srgbClr val="000000"/>
                </a:solidFill>
                <a:latin typeface="TH SarabunIT๙" pitchFamily="34" charset="-34"/>
                <a:cs typeface="TH SarabunIT๙" pitchFamily="34" charset="-34"/>
              </a:rPr>
              <a:t>ประเทศให้</a:t>
            </a:r>
            <a:r>
              <a:rPr lang="th-TH" sz="3600" b="1" dirty="0">
                <a:solidFill>
                  <a:srgbClr val="000000"/>
                </a:solidFill>
                <a:latin typeface="TH SarabunIT๙" pitchFamily="34" charset="-34"/>
                <a:cs typeface="TH SarabunIT๙" pitchFamily="34" charset="-34"/>
              </a:rPr>
              <a:t>มีการดูงานก่อน ระหว่างหรือหลังการฝึกอบรม</a:t>
            </a:r>
            <a:br>
              <a:rPr lang="th-TH" sz="3600" b="1" dirty="0">
                <a:solidFill>
                  <a:srgbClr val="000000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3600" b="1" dirty="0">
                <a:solidFill>
                  <a:srgbClr val="000000"/>
                </a:solidFill>
                <a:latin typeface="TH SarabunIT๙" pitchFamily="34" charset="-34"/>
                <a:cs typeface="TH SarabunIT๙" pitchFamily="34" charset="-34"/>
              </a:rPr>
              <a:t>หรือประชุมระหว่างประเทศ รวมถึง โครงการหรือหลักสูตรการฝึกอบรมเฉพาะการดูงานในประเทศซึ่งหน่วยงานของรัฐจัดขึ้น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866899" y="428625"/>
            <a:ext cx="8460860" cy="1071550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h-TH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นิยาม </a:t>
            </a:r>
            <a:r>
              <a:rPr 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“</a:t>
            </a:r>
            <a:r>
              <a:rPr lang="th-TH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การดูงาน</a:t>
            </a:r>
            <a:r>
              <a:rPr 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”</a:t>
            </a:r>
            <a:endParaRPr lang="th-TH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3300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02526" y="357165"/>
            <a:ext cx="8395854" cy="1000133"/>
          </a:xfr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 eaLnBrk="1" hangingPunct="1"/>
            <a:r>
              <a:rPr lang="th-TH" sz="4000" b="1" dirty="0">
                <a:solidFill>
                  <a:srgbClr val="3A66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บุคคลที่จะเบิกจ่ายค่าใช้จ่ายในการฝึกอบรมตามระเบียบ</a:t>
            </a:r>
            <a:r>
              <a:rPr lang="th-TH" sz="4000" b="1" dirty="0" smtClean="0">
                <a:solidFill>
                  <a:srgbClr val="3A66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นี้ </a:t>
            </a:r>
            <a:endParaRPr lang="th-TH" sz="4000" b="1" dirty="0">
              <a:solidFill>
                <a:srgbClr val="3A66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02526" y="1689808"/>
            <a:ext cx="9356632" cy="4752975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536575" algn="l"/>
              </a:tabLst>
            </a:pPr>
            <a:r>
              <a:rPr lang="th-TH" sz="2800" b="1" dirty="0">
                <a:solidFill>
                  <a:srgbClr val="040E08"/>
                </a:solidFill>
                <a:cs typeface="AngsanaUPC" pitchFamily="18" charset="-34"/>
              </a:rPr>
              <a:t>	</a:t>
            </a:r>
            <a:r>
              <a:rPr lang="th-TH" sz="28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(1)</a:t>
            </a:r>
            <a:r>
              <a:rPr lang="th-TH" sz="28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ประธานในพิธีเปิดหรือพิธีปิดการฝึกอบรม  แขกผู้มีเกียรติ  และผู้ติดตาม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th-TH" sz="28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8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(2)</a:t>
            </a:r>
            <a:r>
              <a:rPr lang="th-TH" sz="28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เจ้าหน้าที่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th-TH" sz="28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8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(3)</a:t>
            </a:r>
            <a:r>
              <a:rPr lang="th-TH" sz="28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วิทยากร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th-TH" sz="28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8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(4)</a:t>
            </a:r>
            <a:r>
              <a:rPr lang="th-TH" sz="28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ผู้เข้ารับการฝึกอบรม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th-TH" sz="28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8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(5)</a:t>
            </a:r>
            <a:r>
              <a:rPr lang="th-TH" sz="28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ผู้สังเกตการณ์</a:t>
            </a:r>
            <a:r>
              <a:rPr lang="en-US" sz="28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2800" b="1" dirty="0">
              <a:solidFill>
                <a:srgbClr val="040E08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buNone/>
              <a:tabLst>
                <a:tab pos="536575" algn="l"/>
              </a:tabLst>
            </a:pPr>
            <a:r>
              <a:rPr lang="th-TH" sz="28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หมายความว่า บุคคลที่สามารถเบิกจ่ายได้ตามระเบียบนี้ได้แต่เฉพาะ</a:t>
            </a:r>
            <a:r>
              <a:rPr lang="th-TH" sz="28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บุคคลตาม</a:t>
            </a:r>
            <a:r>
              <a:rPr lang="th-TH" sz="28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ข้อนี้เท่านั้น บุคคลอื่นที่มิได้มีฐานะเป็น 1</a:t>
            </a:r>
            <a:r>
              <a:rPr lang="th-TH" sz="28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 5</a:t>
            </a:r>
            <a:r>
              <a:rPr lang="th-TH" sz="28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นี้ไม่สามารถเบิกจ่าย</a:t>
            </a:r>
            <a:r>
              <a:rPr lang="th-TH" sz="28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ค่าใช้จ่ายตาม</a:t>
            </a:r>
            <a:r>
              <a:rPr lang="th-TH" sz="28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ระเบียบนี้ได้</a:t>
            </a:r>
          </a:p>
          <a:p>
            <a:pPr marL="0" indent="0" algn="thaiDist">
              <a:buNone/>
              <a:tabLst>
                <a:tab pos="536575" algn="l"/>
              </a:tabLst>
            </a:pPr>
            <a:r>
              <a:rPr lang="th-TH" sz="28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ค่าใช้จ่าย</a:t>
            </a:r>
            <a:r>
              <a:rPr lang="th-TH" sz="28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ในการฝึกอบรมให้ส่วนราชการที่จัดการฝึกอบรมเป็นผู้เบิกจ่าย แต่ถ้าจะเบิกจากต้นสังกัดให้ทำได้เมื่อส่วนราชการที่จัดการฝึกอบรมร้องขอและส่วนราชการต้นสังกัดตกลงยินยอม</a:t>
            </a:r>
          </a:p>
          <a:p>
            <a:pPr marL="0" indent="0" algn="thaiDist">
              <a:buNone/>
              <a:tabLst>
                <a:tab pos="536575" algn="l"/>
              </a:tabLst>
            </a:pPr>
            <a:endParaRPr lang="th-TH" sz="2800" b="1" dirty="0">
              <a:cs typeface="AngsanaUPC" pitchFamily="18" charset="-34"/>
            </a:endParaRPr>
          </a:p>
          <a:p>
            <a:pPr marL="0" indent="0" algn="thaiDist">
              <a:buNone/>
              <a:tabLst>
                <a:tab pos="536575" algn="l"/>
              </a:tabLst>
            </a:pPr>
            <a:endParaRPr lang="th-TH" sz="2800" b="1" dirty="0"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4692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31416"/>
            <a:ext cx="8312727" cy="1031129"/>
          </a:xfr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 eaLnBrk="1" hangingPunct="1"/>
            <a:r>
              <a:rPr lang="th-TH" sz="4800" b="1" dirty="0">
                <a:solidFill>
                  <a:srgbClr val="3A668A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ค่าใช้จ่ายในการฝึกอบรมมี 2</a:t>
            </a:r>
            <a:r>
              <a:rPr lang="th-TH" sz="4800" b="1" dirty="0" smtClean="0">
                <a:solidFill>
                  <a:srgbClr val="3A668A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800" b="1" dirty="0">
                <a:solidFill>
                  <a:srgbClr val="3A668A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ส่วน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828344" y="1971304"/>
            <a:ext cx="8398783" cy="4283261"/>
          </a:xfrm>
        </p:spPr>
        <p:txBody>
          <a:bodyPr>
            <a:normAutofit/>
          </a:bodyPr>
          <a:lstStyle/>
          <a:p>
            <a:pPr eaLnBrk="1" hangingPunct="1"/>
            <a:r>
              <a:rPr lang="th-TH" sz="36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ค่าใช้จ่ายของส่วนราชการที่จัดการฝึกอบรม (ข้อ8 - ข้อ23)</a:t>
            </a:r>
            <a:endParaRPr lang="th-TH" sz="3600" b="1" dirty="0">
              <a:solidFill>
                <a:srgbClr val="040E08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eaLnBrk="1" hangingPunct="1">
              <a:buNone/>
            </a:pPr>
            <a:r>
              <a:rPr lang="th-TH" sz="3600" b="1" dirty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th-TH" sz="3600" b="1" dirty="0" smtClean="0">
              <a:solidFill>
                <a:srgbClr val="040E08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th-TH" sz="3600" b="1" dirty="0" smtClean="0">
                <a:solidFill>
                  <a:srgbClr val="040E0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ค่าใช้จ่ายของผู้เข้ารับการฝึกอบรม (ข้อ24 - ข้อ28)</a:t>
            </a:r>
          </a:p>
          <a:p>
            <a:pPr eaLnBrk="1" hangingPunct="1">
              <a:buFontTx/>
              <a:buNone/>
            </a:pPr>
            <a:r>
              <a:rPr lang="th-TH" sz="3200" b="1" dirty="0">
                <a:solidFill>
                  <a:srgbClr val="040E08"/>
                </a:solidFill>
                <a:cs typeface="AngsanaUPC" pitchFamily="18" charset="-34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13670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1074</TotalTime>
  <Words>966</Words>
  <Application>Microsoft Office PowerPoint</Application>
  <PresentationFormat>แบบจอกว้าง</PresentationFormat>
  <Paragraphs>278</Paragraphs>
  <Slides>32</Slides>
  <Notes>23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18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32</vt:i4>
      </vt:variant>
    </vt:vector>
  </HeadingPairs>
  <TitlesOfParts>
    <vt:vector size="51" baseType="lpstr">
      <vt:lpstr>Gulim</vt:lpstr>
      <vt:lpstr>Angsana New</vt:lpstr>
      <vt:lpstr>AngsanaUPC</vt:lpstr>
      <vt:lpstr>Arial</vt:lpstr>
      <vt:lpstr>Calibri</vt:lpstr>
      <vt:lpstr>Cordia New</vt:lpstr>
      <vt:lpstr>Garamond</vt:lpstr>
      <vt:lpstr>HY그래픽M</vt:lpstr>
      <vt:lpstr>IrisUPC</vt:lpstr>
      <vt:lpstr>JasmineUPC</vt:lpstr>
      <vt:lpstr>Segoe UI Semibold</vt:lpstr>
      <vt:lpstr>Tahoma</vt:lpstr>
      <vt:lpstr>TH SarabunIT๙</vt:lpstr>
      <vt:lpstr>TH SarabunPSK</vt:lpstr>
      <vt:lpstr>Trebuchet MS</vt:lpstr>
      <vt:lpstr>Verdana</vt:lpstr>
      <vt:lpstr>Wingdings</vt:lpstr>
      <vt:lpstr>Wingdings 3</vt:lpstr>
      <vt:lpstr>Facet</vt:lpstr>
      <vt:lpstr>งานนำเสนอ PowerPoint</vt:lpstr>
      <vt:lpstr>งานนำเสนอ PowerPoint</vt:lpstr>
      <vt:lpstr>นิยาม “ส่วนราชการ”</vt:lpstr>
      <vt:lpstr>นิยาม “การฝึกอบรม”</vt:lpstr>
      <vt:lpstr>การฝึกอบรม</vt:lpstr>
      <vt:lpstr>คำนิยาม</vt:lpstr>
      <vt:lpstr>นิยาม “การดูงาน”</vt:lpstr>
      <vt:lpstr>บุคคลที่จะเบิกจ่ายค่าใช้จ่ายในการฝึกอบรมตามระเบียบนี้ </vt:lpstr>
      <vt:lpstr>ค่าใช้จ่ายในการฝึกอบรมมี 2 ส่วน</vt:lpstr>
      <vt:lpstr>งานนำเสนอ PowerPoint</vt:lpstr>
      <vt:lpstr>ค่าใช้จ่ายของส่วนราชการที่จัดการฝึกอบรม </vt:lpstr>
      <vt:lpstr>งานนำเสนอ PowerPoint</vt:lpstr>
      <vt:lpstr>ค่าใช้จ่ายของส่วนราชการที่จัดการฝึกอบรม (ต่อ)</vt:lpstr>
      <vt:lpstr>งานนำเสนอ PowerPoint</vt:lpstr>
      <vt:lpstr>หลักเกณฑ์ค่าสมนาคุณวิทยากร</vt:lpstr>
      <vt:lpstr>การนับเวลาบรรยาย</vt:lpstr>
      <vt:lpstr>หลักเกณฑ์และอัตราการเบิกจ่ายค่าอาหาร</vt:lpstr>
      <vt:lpstr>หลักเกณฑ์การเบิกจ่ายค่าที่พัก</vt:lpstr>
      <vt:lpstr>หลักเกณฑ์การเบิกจ่ายค่าที่พัก (ต่อ)</vt:lpstr>
      <vt:lpstr>อัตราค่าเช่าที่พัก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ตัวอย่าง    โครงการจัดอบรมวันที่  2 – 5 มี.ค.  2561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นาถนิภา โรจนะ</dc:creator>
  <cp:lastModifiedBy>กอบกาญจน์ ศิริเจริญธรรม</cp:lastModifiedBy>
  <cp:revision>160</cp:revision>
  <cp:lastPrinted>2019-03-02T07:50:31Z</cp:lastPrinted>
  <dcterms:created xsi:type="dcterms:W3CDTF">2015-10-06T07:09:06Z</dcterms:created>
  <dcterms:modified xsi:type="dcterms:W3CDTF">2019-03-02T09:56:44Z</dcterms:modified>
</cp:coreProperties>
</file>